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5"/>
  </p:sldMasterIdLst>
  <p:notesMasterIdLst>
    <p:notesMasterId r:id="rId9"/>
  </p:notesMasterIdLst>
  <p:handoutMasterIdLst>
    <p:handoutMasterId r:id="rId10"/>
  </p:handoutMasterIdLst>
  <p:sldIdLst>
    <p:sldId id="322" r:id="rId6"/>
    <p:sldId id="323" r:id="rId7"/>
    <p:sldId id="324" r:id="rId8"/>
  </p:sldIdLst>
  <p:sldSz cx="9144000" cy="6858000" type="screen4x3"/>
  <p:notesSz cx="7010400" cy="9236075"/>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86" autoAdjust="0"/>
    <p:restoredTop sz="97684" autoAdjust="0"/>
  </p:normalViewPr>
  <p:slideViewPr>
    <p:cSldViewPr>
      <p:cViewPr>
        <p:scale>
          <a:sx n="87" d="100"/>
          <a:sy n="87" d="100"/>
        </p:scale>
        <p:origin x="-1632"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988"/>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0"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3057525" cy="455613"/>
          </a:xfrm>
          <a:prstGeom prst="rect">
            <a:avLst/>
          </a:prstGeom>
          <a:noFill/>
          <a:ln>
            <a:noFill/>
          </a:ln>
          <a:effectLst/>
          <a:extLst/>
        </p:spPr>
        <p:txBody>
          <a:bodyPr vert="horz" wrap="square" lIns="91568" tIns="45784" rIns="91568" bIns="45784" numCol="1" anchor="t" anchorCtr="0" compatLnSpc="1">
            <a:prstTxWarp prst="textNoShape">
              <a:avLst/>
            </a:prstTxWarp>
          </a:bodyPr>
          <a:lstStyle>
            <a:lvl1pPr defTabSz="915988">
              <a:defRPr sz="1200"/>
            </a:lvl1pPr>
          </a:lstStyle>
          <a:p>
            <a:pPr>
              <a:defRPr/>
            </a:pPr>
            <a:endParaRPr lang="en-US"/>
          </a:p>
        </p:txBody>
      </p:sp>
      <p:sp>
        <p:nvSpPr>
          <p:cNvPr id="38915" name="Rectangle 3"/>
          <p:cNvSpPr>
            <a:spLocks noGrp="1" noChangeArrowheads="1"/>
          </p:cNvSpPr>
          <p:nvPr>
            <p:ph type="dt" sz="quarter" idx="1"/>
          </p:nvPr>
        </p:nvSpPr>
        <p:spPr bwMode="auto">
          <a:xfrm>
            <a:off x="3978275" y="0"/>
            <a:ext cx="3057525" cy="455613"/>
          </a:xfrm>
          <a:prstGeom prst="rect">
            <a:avLst/>
          </a:prstGeom>
          <a:noFill/>
          <a:ln>
            <a:noFill/>
          </a:ln>
          <a:effectLst/>
          <a:extLst/>
        </p:spPr>
        <p:txBody>
          <a:bodyPr vert="horz" wrap="square" lIns="91568" tIns="45784" rIns="91568" bIns="45784" numCol="1" anchor="t" anchorCtr="0" compatLnSpc="1">
            <a:prstTxWarp prst="textNoShape">
              <a:avLst/>
            </a:prstTxWarp>
          </a:bodyPr>
          <a:lstStyle>
            <a:lvl1pPr algn="r" defTabSz="915988">
              <a:defRPr sz="1200"/>
            </a:lvl1pPr>
          </a:lstStyle>
          <a:p>
            <a:pPr>
              <a:defRPr/>
            </a:pPr>
            <a:endParaRPr lang="en-US"/>
          </a:p>
        </p:txBody>
      </p:sp>
      <p:sp>
        <p:nvSpPr>
          <p:cNvPr id="38916" name="Rectangle 4"/>
          <p:cNvSpPr>
            <a:spLocks noGrp="1" noChangeArrowheads="1"/>
          </p:cNvSpPr>
          <p:nvPr>
            <p:ph type="ftr" sz="quarter" idx="2"/>
          </p:nvPr>
        </p:nvSpPr>
        <p:spPr bwMode="auto">
          <a:xfrm>
            <a:off x="0" y="8805863"/>
            <a:ext cx="3057525" cy="455612"/>
          </a:xfrm>
          <a:prstGeom prst="rect">
            <a:avLst/>
          </a:prstGeom>
          <a:noFill/>
          <a:ln>
            <a:noFill/>
          </a:ln>
          <a:effectLst/>
          <a:extLst/>
        </p:spPr>
        <p:txBody>
          <a:bodyPr vert="horz" wrap="square" lIns="91568" tIns="45784" rIns="91568" bIns="45784" numCol="1" anchor="b" anchorCtr="0" compatLnSpc="1">
            <a:prstTxWarp prst="textNoShape">
              <a:avLst/>
            </a:prstTxWarp>
          </a:bodyPr>
          <a:lstStyle>
            <a:lvl1pPr defTabSz="915988">
              <a:defRPr sz="1200"/>
            </a:lvl1pPr>
          </a:lstStyle>
          <a:p>
            <a:pPr>
              <a:defRPr/>
            </a:pPr>
            <a:endParaRPr lang="en-US"/>
          </a:p>
        </p:txBody>
      </p:sp>
      <p:sp>
        <p:nvSpPr>
          <p:cNvPr id="38917" name="Rectangle 5"/>
          <p:cNvSpPr>
            <a:spLocks noGrp="1" noChangeArrowheads="1"/>
          </p:cNvSpPr>
          <p:nvPr>
            <p:ph type="sldNum" sz="quarter" idx="3"/>
          </p:nvPr>
        </p:nvSpPr>
        <p:spPr bwMode="auto">
          <a:xfrm>
            <a:off x="3978275" y="8805863"/>
            <a:ext cx="3057525" cy="455612"/>
          </a:xfrm>
          <a:prstGeom prst="rect">
            <a:avLst/>
          </a:prstGeom>
          <a:noFill/>
          <a:ln>
            <a:noFill/>
          </a:ln>
          <a:effectLst/>
          <a:extLst/>
        </p:spPr>
        <p:txBody>
          <a:bodyPr vert="horz" wrap="square" lIns="91568" tIns="45784" rIns="91568" bIns="45784" numCol="1" anchor="b" anchorCtr="0" compatLnSpc="1">
            <a:prstTxWarp prst="textNoShape">
              <a:avLst/>
            </a:prstTxWarp>
          </a:bodyPr>
          <a:lstStyle>
            <a:lvl1pPr algn="r" defTabSz="915988">
              <a:defRPr sz="1200"/>
            </a:lvl1pPr>
          </a:lstStyle>
          <a:p>
            <a:pPr>
              <a:defRPr/>
            </a:pPr>
            <a:fld id="{F73D86DC-43B7-48BA-BF06-A1C10EF139D8}" type="slidenum">
              <a:rPr lang="en-US"/>
              <a:pPr>
                <a:defRPr/>
              </a:pPr>
              <a:t>‹#›</a:t>
            </a:fld>
            <a:endParaRPr lang="en-US"/>
          </a:p>
        </p:txBody>
      </p:sp>
    </p:spTree>
    <p:extLst>
      <p:ext uri="{BB962C8B-B14F-4D97-AF65-F5344CB8AC3E}">
        <p14:creationId xmlns:p14="http://schemas.microsoft.com/office/powerpoint/2010/main" val="7471050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3052763" cy="45561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01379" name="Rectangle 3"/>
          <p:cNvSpPr>
            <a:spLocks noGrp="1" noChangeArrowheads="1"/>
          </p:cNvSpPr>
          <p:nvPr>
            <p:ph type="dt" idx="1"/>
          </p:nvPr>
        </p:nvSpPr>
        <p:spPr bwMode="auto">
          <a:xfrm>
            <a:off x="3970338" y="0"/>
            <a:ext cx="3052762" cy="45561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78852" name="Rectangle 4"/>
          <p:cNvSpPr>
            <a:spLocks noGrp="1" noRot="1" noChangeAspect="1" noChangeArrowheads="1" noTextEdit="1"/>
          </p:cNvSpPr>
          <p:nvPr>
            <p:ph type="sldImg" idx="2"/>
          </p:nvPr>
        </p:nvSpPr>
        <p:spPr bwMode="auto">
          <a:xfrm>
            <a:off x="1185863" y="682625"/>
            <a:ext cx="4651375" cy="3487738"/>
          </a:xfrm>
          <a:prstGeom prst="rect">
            <a:avLst/>
          </a:prstGeom>
          <a:noFill/>
          <a:ln w="9525">
            <a:solidFill>
              <a:srgbClr val="000000"/>
            </a:solidFill>
            <a:miter lim="800000"/>
            <a:headEnd/>
            <a:tailEnd/>
          </a:ln>
        </p:spPr>
      </p:sp>
      <p:sp>
        <p:nvSpPr>
          <p:cNvPr id="101381" name="Rectangle 5"/>
          <p:cNvSpPr>
            <a:spLocks noGrp="1" noChangeArrowheads="1"/>
          </p:cNvSpPr>
          <p:nvPr>
            <p:ph type="body" sz="quarter" idx="3"/>
          </p:nvPr>
        </p:nvSpPr>
        <p:spPr bwMode="auto">
          <a:xfrm>
            <a:off x="915988" y="4397375"/>
            <a:ext cx="5191125" cy="4170363"/>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1382" name="Rectangle 6"/>
          <p:cNvSpPr>
            <a:spLocks noGrp="1" noChangeArrowheads="1"/>
          </p:cNvSpPr>
          <p:nvPr>
            <p:ph type="ftr" sz="quarter" idx="4"/>
          </p:nvPr>
        </p:nvSpPr>
        <p:spPr bwMode="auto">
          <a:xfrm>
            <a:off x="0" y="8794750"/>
            <a:ext cx="3052763" cy="45561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01383" name="Rectangle 7"/>
          <p:cNvSpPr>
            <a:spLocks noGrp="1" noChangeArrowheads="1"/>
          </p:cNvSpPr>
          <p:nvPr>
            <p:ph type="sldNum" sz="quarter" idx="5"/>
          </p:nvPr>
        </p:nvSpPr>
        <p:spPr bwMode="auto">
          <a:xfrm>
            <a:off x="3970338" y="8794750"/>
            <a:ext cx="3052762" cy="45561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A7F62146-91EE-483E-8991-70660CE425B3}" type="slidenum">
              <a:rPr lang="en-US"/>
              <a:pPr>
                <a:defRPr/>
              </a:pPr>
              <a:t>‹#›</a:t>
            </a:fld>
            <a:endParaRPr lang="en-US"/>
          </a:p>
        </p:txBody>
      </p:sp>
    </p:spTree>
    <p:extLst>
      <p:ext uri="{BB962C8B-B14F-4D97-AF65-F5344CB8AC3E}">
        <p14:creationId xmlns:p14="http://schemas.microsoft.com/office/powerpoint/2010/main" val="2372783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A59023-1C36-49B6-9EB2-3D248A97E3CA}" type="slidenum">
              <a:rPr lang="en-US" smtClean="0"/>
              <a:pPr>
                <a:defRPr/>
              </a:pPr>
              <a:t>2</a:t>
            </a:fld>
            <a:endParaRPr lang="en-US"/>
          </a:p>
        </p:txBody>
      </p:sp>
    </p:spTree>
    <p:extLst>
      <p:ext uri="{BB962C8B-B14F-4D97-AF65-F5344CB8AC3E}">
        <p14:creationId xmlns:p14="http://schemas.microsoft.com/office/powerpoint/2010/main" val="3887808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Rot="1" noChangeAspect="1" noChangeArrowheads="1"/>
          </p:cNvSpPr>
          <p:nvPr>
            <p:ph type="sldImg"/>
          </p:nvPr>
        </p:nvSpPr>
        <p:spPr/>
      </p:sp>
      <p:sp>
        <p:nvSpPr>
          <p:cNvPr id="22530" name="Rectangle 2"/>
          <p:cNvSpPr>
            <a:spLocks noGrp="1" noChangeArrowheads="1"/>
          </p:cNvSpPr>
          <p:nvPr>
            <p:ph type="body" idx="1"/>
          </p:nvPr>
        </p:nvSpPr>
        <p:spPr/>
        <p:txBody>
          <a:bodyPr/>
          <a:lstStyle/>
          <a:p>
            <a:r>
              <a:rPr lang="en-US" dirty="0"/>
              <a:t>The TROYMARK feature is a very unique in which customer specified data from the prescription print stream is repeated diagonally across the face or back of the prescription. Typically we capture the patient name, prescribed drug name, and refills. These are the top fields we believe that a fraudster would attempt to modify.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D7068E3-7DF9-4A89-A5FD-4CE26EDFAB26}"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ED468F-E7C7-4CF7-AFD1-492592EB1612}"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52400"/>
            <a:ext cx="1885950" cy="5181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52400"/>
            <a:ext cx="55054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1A1C3F-C5E2-4017-8CEC-CC869C524769}"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1288B4-3036-4BE6-B5B2-51FBC9C2D77F}"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3A4CE3-CDD8-4777-8D6D-9885F6703EEB}"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0861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4A143C-577F-4AEB-8C09-B5D389AEB78A}"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18F0758-80D3-43CD-8C49-5C1D90D865D1}"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E2D236A-1AC6-4BB7-8D41-94AB2693A84B}"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CA98E7D-E191-41A4-8210-AE7E38ECA4AC}"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CC608A-0627-4867-8623-5F90B637AB59}"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9E8173-D00E-47CC-B7DE-401D9D985558}"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bwMode="auto">
          <a:xfrm>
            <a:off x="4648200" y="152400"/>
            <a:ext cx="4419600" cy="6096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en-US" smtClean="0"/>
              <a:t>Click to edit Master</a:t>
            </a:r>
          </a:p>
        </p:txBody>
      </p:sp>
      <p:sp>
        <p:nvSpPr>
          <p:cNvPr id="5124" name="Rectangle 4"/>
          <p:cNvSpPr>
            <a:spLocks noGrp="1" noChangeArrowheads="1"/>
          </p:cNvSpPr>
          <p:nvPr>
            <p:ph type="dt" sz="half" idx="2"/>
          </p:nvPr>
        </p:nvSpPr>
        <p:spPr bwMode="auto">
          <a:xfrm>
            <a:off x="1828800" y="609600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5125" name="Rectangle 5"/>
          <p:cNvSpPr>
            <a:spLocks noGrp="1" noChangeArrowheads="1"/>
          </p:cNvSpPr>
          <p:nvPr>
            <p:ph type="ftr" sz="quarter" idx="3"/>
          </p:nvPr>
        </p:nvSpPr>
        <p:spPr bwMode="auto">
          <a:xfrm>
            <a:off x="3962400" y="60960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5126" name="Rectangle 6"/>
          <p:cNvSpPr>
            <a:spLocks noGrp="1" noChangeArrowheads="1"/>
          </p:cNvSpPr>
          <p:nvPr>
            <p:ph type="sldNum" sz="quarter" idx="4"/>
          </p:nvPr>
        </p:nvSpPr>
        <p:spPr bwMode="auto">
          <a:xfrm>
            <a:off x="7010400" y="609600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pPr>
              <a:defRPr/>
            </a:pPr>
            <a:fld id="{CF46D408-2CD9-40D7-9A08-282D32C49DFE}" type="slidenum">
              <a:rPr lang="en-US"/>
              <a:pPr>
                <a:defRPr/>
              </a:pPr>
              <a:t>‹#›</a:t>
            </a:fld>
            <a:endParaRPr lang="en-US"/>
          </a:p>
        </p:txBody>
      </p:sp>
      <p:sp>
        <p:nvSpPr>
          <p:cNvPr id="5127" name="Rectangle 7"/>
          <p:cNvSpPr>
            <a:spLocks noGrp="1" noChangeArrowheads="1"/>
          </p:cNvSpPr>
          <p:nvPr>
            <p:ph type="body" idx="1"/>
          </p:nvPr>
        </p:nvSpPr>
        <p:spPr bwMode="auto">
          <a:xfrm>
            <a:off x="1524000" y="1676400"/>
            <a:ext cx="6324600" cy="36576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smtClean="0"/>
              <a:t>History</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p:txStyles>
    <p:titleStyle>
      <a:lvl1pPr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2pPr>
      <a:lvl3pPr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3pPr>
      <a:lvl4pPr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4pPr>
      <a:lvl5pPr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5pPr>
      <a:lvl6pPr marL="457200"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6pPr>
      <a:lvl7pPr marL="914400"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7pPr>
      <a:lvl8pPr marL="1371600"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8pPr>
      <a:lvl9pPr marL="1828800" algn="r" rtl="0" eaLnBrk="0" fontAlgn="base" hangingPunct="0">
        <a:spcBef>
          <a:spcPct val="0"/>
        </a:spcBef>
        <a:spcAft>
          <a:spcPct val="0"/>
        </a:spcAft>
        <a:defRPr sz="2400" b="1">
          <a:solidFill>
            <a:srgbClr val="000066"/>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itchFamily="2" charset="2"/>
        <a:buBlip>
          <a:blip r:embed="rId14"/>
        </a:buBlip>
        <a:defRPr sz="2400" b="1">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rgbClr val="FFCC00"/>
        </a:buClr>
        <a:buSzPct val="85000"/>
        <a:buFont typeface="Wingdings" pitchFamily="2" charset="2"/>
        <a:buBlip>
          <a:blip r:embed="rId14"/>
        </a:buBlip>
        <a:defRPr b="1">
          <a:solidFill>
            <a:schemeClr val="accent2"/>
          </a:solidFill>
          <a:latin typeface="+mn-lt"/>
        </a:defRPr>
      </a:lvl2pPr>
      <a:lvl3pPr marL="11430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3pPr>
      <a:lvl4pPr marL="16002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4pPr>
      <a:lvl5pPr marL="20574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5pPr>
      <a:lvl6pPr marL="25146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6pPr>
      <a:lvl7pPr marL="29718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7pPr>
      <a:lvl8pPr marL="34290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8pPr>
      <a:lvl9pPr marL="3886200" indent="-228600" algn="l" rtl="0" eaLnBrk="0" fontAlgn="base" hangingPunct="0">
        <a:spcBef>
          <a:spcPct val="20000"/>
        </a:spcBef>
        <a:spcAft>
          <a:spcPct val="0"/>
        </a:spcAft>
        <a:buClr>
          <a:srgbClr val="FFCC00"/>
        </a:buClr>
        <a:buSzPct val="80000"/>
        <a:buFont typeface="Wingdings" pitchFamily="2" charset="2"/>
        <a:buBlip>
          <a:blip r:embed="rId14"/>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2400"/>
            <a:ext cx="7010400" cy="609600"/>
          </a:xfrm>
        </p:spPr>
        <p:txBody>
          <a:bodyPr/>
          <a:lstStyle/>
          <a:p>
            <a:pPr>
              <a:defRPr/>
            </a:pPr>
            <a:r>
              <a:rPr lang="en-US" dirty="0" smtClean="0"/>
              <a:t>TROY – MICR Printers - </a:t>
            </a:r>
            <a:r>
              <a:rPr lang="en-US" dirty="0" err="1" smtClean="0"/>
              <a:t>TROYMark</a:t>
            </a:r>
            <a:endParaRPr lang="en-US" dirty="0"/>
          </a:p>
        </p:txBody>
      </p:sp>
      <p:sp>
        <p:nvSpPr>
          <p:cNvPr id="3" name="Content Placeholder 2"/>
          <p:cNvSpPr>
            <a:spLocks noGrp="1"/>
          </p:cNvSpPr>
          <p:nvPr>
            <p:ph idx="1"/>
          </p:nvPr>
        </p:nvSpPr>
        <p:spPr>
          <a:xfrm>
            <a:off x="250825" y="1709738"/>
            <a:ext cx="7848600" cy="4343400"/>
          </a:xfrm>
        </p:spPr>
        <p:txBody>
          <a:bodyPr/>
          <a:lstStyle/>
          <a:p>
            <a:pPr>
              <a:defRPr/>
            </a:pPr>
            <a:r>
              <a:rPr lang="en-US" dirty="0" smtClean="0"/>
              <a:t>45 degree watermark</a:t>
            </a:r>
          </a:p>
          <a:p>
            <a:pPr>
              <a:defRPr/>
            </a:pPr>
            <a:r>
              <a:rPr lang="en-US" dirty="0" smtClean="0"/>
              <a:t>Static text and/or captured text from data stream; printing repetitive instances of document info to deter counterfeiting.</a:t>
            </a:r>
          </a:p>
          <a:p>
            <a:pPr>
              <a:defRPr/>
            </a:pPr>
            <a:r>
              <a:rPr lang="en-US" dirty="0" smtClean="0"/>
              <a:t>Pre-defined and customizable patterns (light, medium, dark, + 3 custom)</a:t>
            </a:r>
          </a:p>
          <a:p>
            <a:pPr>
              <a:defRPr/>
            </a:pPr>
            <a:r>
              <a:rPr lang="en-US" dirty="0" smtClean="0"/>
              <a:t>Exclusion areas</a:t>
            </a:r>
          </a:p>
          <a:p>
            <a:pPr>
              <a:defRPr/>
            </a:pPr>
            <a:r>
              <a:rPr lang="en-US" dirty="0" smtClean="0"/>
              <a:t>Any area, front or </a:t>
            </a:r>
            <a:br>
              <a:rPr lang="en-US" dirty="0" smtClean="0"/>
            </a:br>
            <a:r>
              <a:rPr lang="en-US" dirty="0" smtClean="0"/>
              <a:t>back side of the page</a:t>
            </a:r>
          </a:p>
          <a:p>
            <a:pPr lvl="1">
              <a:defRPr/>
            </a:pPr>
            <a:endParaRPr lang="en-US" dirty="0" smtClean="0"/>
          </a:p>
          <a:p>
            <a:pPr lvl="1">
              <a:buFont typeface="Wingdings" pitchFamily="2" charset="2"/>
              <a:buNone/>
              <a:defRPr/>
            </a:pPr>
            <a:endParaRPr lang="en-US" dirty="0" smtClean="0"/>
          </a:p>
        </p:txBody>
      </p:sp>
      <p:pic>
        <p:nvPicPr>
          <p:cNvPr id="47108" name="Picture 3"/>
          <p:cNvPicPr>
            <a:picLocks noChangeAspect="1"/>
          </p:cNvPicPr>
          <p:nvPr/>
        </p:nvPicPr>
        <p:blipFill>
          <a:blip r:embed="rId2" cstate="print"/>
          <a:srcRect/>
          <a:stretch>
            <a:fillRect/>
          </a:stretch>
        </p:blipFill>
        <p:spPr bwMode="auto">
          <a:xfrm>
            <a:off x="4572000" y="3733800"/>
            <a:ext cx="4356100" cy="2709863"/>
          </a:xfrm>
          <a:prstGeom prst="rect">
            <a:avLst/>
          </a:prstGeom>
          <a:noFill/>
          <a:ln w="9525">
            <a:noFill/>
            <a:miter lim="800000"/>
            <a:headEnd/>
            <a:tailEnd/>
          </a:ln>
        </p:spPr>
      </p:pic>
      <p:sp>
        <p:nvSpPr>
          <p:cNvPr id="6" name="Content Placeholder 2"/>
          <p:cNvSpPr txBox="1">
            <a:spLocks/>
          </p:cNvSpPr>
          <p:nvPr/>
        </p:nvSpPr>
        <p:spPr bwMode="auto">
          <a:xfrm>
            <a:off x="249238" y="1100138"/>
            <a:ext cx="4572000" cy="609600"/>
          </a:xfrm>
          <a:prstGeom prst="rect">
            <a:avLst/>
          </a:prstGeom>
          <a:noFill/>
          <a:ln>
            <a:noFill/>
          </a:ln>
          <a:effectLst/>
          <a:extLst/>
        </p:spPr>
        <p:txBody>
          <a:bodyPr/>
          <a:lstStyle>
            <a:lvl1pPr marL="342900" indent="-342900" algn="l" rtl="0" eaLnBrk="0" fontAlgn="base" hangingPunct="0">
              <a:spcBef>
                <a:spcPct val="20000"/>
              </a:spcBef>
              <a:spcAft>
                <a:spcPct val="0"/>
              </a:spcAft>
              <a:buClr>
                <a:schemeClr val="accent2"/>
              </a:buClr>
              <a:buSzPct val="90000"/>
              <a:buFont typeface="Wingdings" pitchFamily="2" charset="2"/>
              <a:buBlip>
                <a:blip r:embed="rId3"/>
              </a:buBlip>
              <a:defRPr sz="2400" b="1">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rgbClr val="FFCC00"/>
              </a:buClr>
              <a:buSzPct val="85000"/>
              <a:buFont typeface="Wingdings" pitchFamily="2" charset="2"/>
              <a:buBlip>
                <a:blip r:embed="rId3"/>
              </a:buBlip>
              <a:defRPr b="1">
                <a:solidFill>
                  <a:schemeClr val="accent2"/>
                </a:solidFill>
                <a:latin typeface="+mn-lt"/>
              </a:defRPr>
            </a:lvl2pPr>
            <a:lvl3pPr marL="11430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3pPr>
            <a:lvl4pPr marL="16002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4pPr>
            <a:lvl5pPr marL="20574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5pPr>
            <a:lvl6pPr marL="25146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6pPr>
            <a:lvl7pPr marL="29718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7pPr>
            <a:lvl8pPr marL="34290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8pPr>
            <a:lvl9pPr marL="3886200" indent="-228600" algn="l" rtl="0" eaLnBrk="0" fontAlgn="base" hangingPunct="0">
              <a:spcBef>
                <a:spcPct val="20000"/>
              </a:spcBef>
              <a:spcAft>
                <a:spcPct val="0"/>
              </a:spcAft>
              <a:buClr>
                <a:srgbClr val="FFCC00"/>
              </a:buClr>
              <a:buSzPct val="80000"/>
              <a:buFont typeface="Wingdings" pitchFamily="2" charset="2"/>
              <a:buBlip>
                <a:blip r:embed="rId3"/>
              </a:buBlip>
              <a:defRPr>
                <a:solidFill>
                  <a:schemeClr val="tx1"/>
                </a:solidFill>
                <a:latin typeface="+mn-lt"/>
              </a:defRPr>
            </a:lvl9pPr>
          </a:lstStyle>
          <a:p>
            <a:pPr>
              <a:buFont typeface="Wingdings" pitchFamily="2" charset="2"/>
              <a:buNone/>
              <a:defRPr/>
            </a:pPr>
            <a:r>
              <a:rPr lang="en-US" u="sng" dirty="0" err="1" smtClean="0"/>
              <a:t>TROYMark</a:t>
            </a:r>
            <a:endParaRPr lang="en-US" u="sng"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4711" y="3810000"/>
            <a:ext cx="3657681" cy="227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idx="1"/>
          </p:nvPr>
        </p:nvSpPr>
        <p:spPr>
          <a:xfrm>
            <a:off x="271587" y="2299946"/>
            <a:ext cx="8491413" cy="1600201"/>
          </a:xfrm>
        </p:spPr>
        <p:txBody>
          <a:bodyPr/>
          <a:lstStyle/>
          <a:p>
            <a:pPr>
              <a:defRPr/>
            </a:pPr>
            <a:r>
              <a:rPr lang="en-US" sz="2000" dirty="0" smtClean="0"/>
              <a:t>45 degree static / dynamic watermark to secure documents</a:t>
            </a:r>
            <a:endParaRPr lang="en-US" sz="2000" dirty="0"/>
          </a:p>
          <a:p>
            <a:pPr>
              <a:defRPr/>
            </a:pPr>
            <a:r>
              <a:rPr lang="en-US" sz="2000" dirty="0" smtClean="0"/>
              <a:t>Data capture: the data to add to the </a:t>
            </a:r>
            <a:r>
              <a:rPr lang="en-US" sz="2000" dirty="0" err="1" smtClean="0"/>
              <a:t>TROYmark</a:t>
            </a:r>
            <a:r>
              <a:rPr lang="en-US" sz="2000" dirty="0" smtClean="0"/>
              <a:t> have to be defined</a:t>
            </a:r>
          </a:p>
          <a:p>
            <a:pPr>
              <a:defRPr/>
            </a:pPr>
            <a:r>
              <a:rPr lang="en-US" sz="2000" dirty="0" smtClean="0"/>
              <a:t>Firmware will create a dynamic watermark  based on the data captured for each page.</a:t>
            </a:r>
          </a:p>
          <a:p>
            <a:pPr>
              <a:defRPr/>
            </a:pPr>
            <a:endParaRPr lang="en-US" sz="2000" dirty="0" smtClean="0"/>
          </a:p>
          <a:p>
            <a:pPr>
              <a:defRPr/>
            </a:pPr>
            <a:r>
              <a:rPr lang="en-US" sz="2000" dirty="0">
                <a:solidFill>
                  <a:srgbClr val="00B050"/>
                </a:solidFill>
              </a:rPr>
              <a:t>Printers, upgrade kits</a:t>
            </a:r>
            <a:endParaRPr lang="en-US" sz="2000" dirty="0"/>
          </a:p>
          <a:p>
            <a:pPr>
              <a:defRPr/>
            </a:pPr>
            <a:endParaRPr lang="en-US" sz="2000" dirty="0"/>
          </a:p>
          <a:p>
            <a:endParaRPr lang="en-US" dirty="0"/>
          </a:p>
        </p:txBody>
      </p:sp>
      <p:sp>
        <p:nvSpPr>
          <p:cNvPr id="23" name="TextBox 22"/>
          <p:cNvSpPr txBox="1"/>
          <p:nvPr/>
        </p:nvSpPr>
        <p:spPr>
          <a:xfrm>
            <a:off x="152400" y="933271"/>
            <a:ext cx="8610600" cy="461665"/>
          </a:xfrm>
          <a:prstGeom prst="rect">
            <a:avLst/>
          </a:prstGeom>
          <a:noFill/>
        </p:spPr>
        <p:txBody>
          <a:bodyPr wrap="square" rtlCol="0">
            <a:spAutoFit/>
          </a:bodyPr>
          <a:lstStyle/>
          <a:p>
            <a:r>
              <a:rPr lang="en-US" b="1" dirty="0" smtClean="0">
                <a:solidFill>
                  <a:srgbClr val="FF0000"/>
                </a:solidFill>
                <a:latin typeface="+mn-lt"/>
              </a:rPr>
              <a:t>How to secure my document against forgery?</a:t>
            </a:r>
          </a:p>
        </p:txBody>
      </p:sp>
      <p:sp>
        <p:nvSpPr>
          <p:cNvPr id="24" name="TextBox 23"/>
          <p:cNvSpPr txBox="1"/>
          <p:nvPr/>
        </p:nvSpPr>
        <p:spPr>
          <a:xfrm>
            <a:off x="3886200" y="1394936"/>
            <a:ext cx="5154705" cy="461665"/>
          </a:xfrm>
          <a:prstGeom prst="rect">
            <a:avLst/>
          </a:prstGeom>
          <a:noFill/>
        </p:spPr>
        <p:txBody>
          <a:bodyPr wrap="square" rtlCol="0">
            <a:spAutoFit/>
          </a:bodyPr>
          <a:lstStyle/>
          <a:p>
            <a:r>
              <a:rPr lang="en-US" b="1" dirty="0" smtClean="0">
                <a:solidFill>
                  <a:schemeClr val="accent2"/>
                </a:solidFill>
                <a:latin typeface="+mn-lt"/>
              </a:rPr>
              <a:t>=&gt; </a:t>
            </a:r>
            <a:r>
              <a:rPr lang="en-US" b="1" dirty="0" err="1" smtClean="0">
                <a:solidFill>
                  <a:schemeClr val="accent2"/>
                </a:solidFill>
                <a:latin typeface="+mn-lt"/>
              </a:rPr>
              <a:t>TROYmark</a:t>
            </a:r>
            <a:endParaRPr lang="en-US" b="1" dirty="0">
              <a:solidFill>
                <a:schemeClr val="accent2"/>
              </a:solidFill>
              <a:latin typeface="+mn-lt"/>
            </a:endParaRPr>
          </a:p>
        </p:txBody>
      </p:sp>
      <p:sp>
        <p:nvSpPr>
          <p:cNvPr id="25" name="Title 1"/>
          <p:cNvSpPr>
            <a:spLocks noGrp="1"/>
          </p:cNvSpPr>
          <p:nvPr>
            <p:ph type="title"/>
          </p:nvPr>
        </p:nvSpPr>
        <p:spPr>
          <a:xfrm>
            <a:off x="2819400" y="228600"/>
            <a:ext cx="6248400" cy="609600"/>
          </a:xfrm>
        </p:spPr>
        <p:txBody>
          <a:bodyPr/>
          <a:lstStyle/>
          <a:p>
            <a:r>
              <a:rPr lang="en-US" dirty="0" smtClean="0"/>
              <a:t>TROY Secure Printing Solutions</a:t>
            </a:r>
            <a:endParaRPr lang="en-US" dirty="0"/>
          </a:p>
        </p:txBody>
      </p:sp>
    </p:spTree>
    <p:extLst>
      <p:ext uri="{BB962C8B-B14F-4D97-AF65-F5344CB8AC3E}">
        <p14:creationId xmlns:p14="http://schemas.microsoft.com/office/powerpoint/2010/main" val="351288412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p:cNvSpPr>
          <p:nvPr/>
        </p:nvSpPr>
        <p:spPr bwMode="auto">
          <a:xfrm>
            <a:off x="532433" y="2872011"/>
            <a:ext cx="3733725" cy="308074"/>
          </a:xfrm>
          <a:prstGeom prst="rect">
            <a:avLst/>
          </a:prstGeom>
          <a:noFill/>
          <a:ln w="12700" cap="flat" cmpd="sng">
            <a:noFill/>
            <a:prstDash val="solid"/>
            <a:miter lim="0"/>
            <a:headEnd/>
            <a:tailEnd/>
          </a:ln>
          <a:effectLst/>
        </p:spPr>
        <p:txBody>
          <a:bodyPr lIns="88896" tIns="50798" rIns="88896" bIns="50798"/>
          <a:lstStyle/>
          <a:p>
            <a:pPr defTabSz="914145"/>
            <a:r>
              <a:rPr lang="en-US" sz="1400" b="1" i="1" dirty="0">
                <a:solidFill>
                  <a:srgbClr val="0070C0"/>
                </a:solidFill>
                <a:latin typeface="Helvetica" charset="0"/>
                <a:ea typeface="Helvetica" charset="0"/>
                <a:cs typeface="Helvetica" charset="0"/>
                <a:sym typeface="Helvetica" charset="0"/>
              </a:rPr>
              <a:t>Original </a:t>
            </a:r>
            <a:r>
              <a:rPr lang="en-US" sz="1400" b="1" i="1" dirty="0">
                <a:solidFill>
                  <a:srgbClr val="0070C0"/>
                </a:solidFill>
                <a:latin typeface="Helvetica" charset="0"/>
                <a:ea typeface="Helvetica" charset="0"/>
                <a:cs typeface="Helvetica" charset="0"/>
                <a:sym typeface="Helvetica" charset="0"/>
              </a:rPr>
              <a:t>Document Variable </a:t>
            </a:r>
            <a:r>
              <a:rPr lang="en-US" sz="1400" b="1" i="1" dirty="0">
                <a:solidFill>
                  <a:srgbClr val="0070C0"/>
                </a:solidFill>
                <a:latin typeface="Helvetica" charset="0"/>
                <a:ea typeface="Helvetica" charset="0"/>
                <a:cs typeface="Helvetica" charset="0"/>
                <a:sym typeface="Helvetica" charset="0"/>
              </a:rPr>
              <a:t>Print Data</a:t>
            </a:r>
            <a:endParaRPr lang="en-US" sz="1400" dirty="0"/>
          </a:p>
        </p:txBody>
      </p:sp>
      <p:sp>
        <p:nvSpPr>
          <p:cNvPr id="21506" name="Rectangle 2"/>
          <p:cNvSpPr>
            <a:spLocks/>
          </p:cNvSpPr>
          <p:nvPr/>
        </p:nvSpPr>
        <p:spPr bwMode="auto">
          <a:xfrm>
            <a:off x="4647903" y="2872011"/>
            <a:ext cx="4103191" cy="289098"/>
          </a:xfrm>
          <a:prstGeom prst="rect">
            <a:avLst/>
          </a:prstGeom>
          <a:noFill/>
          <a:ln w="12700" cap="flat" cmpd="sng">
            <a:noFill/>
            <a:prstDash val="solid"/>
            <a:miter lim="0"/>
            <a:headEnd/>
            <a:tailEnd/>
          </a:ln>
          <a:effectLst/>
        </p:spPr>
        <p:txBody>
          <a:bodyPr lIns="88896" tIns="50798" rIns="88896" bIns="50798"/>
          <a:lstStyle/>
          <a:p>
            <a:pPr defTabSz="914145"/>
            <a:r>
              <a:rPr lang="en-US" sz="1400" b="1" i="1" dirty="0">
                <a:solidFill>
                  <a:srgbClr val="0070C0"/>
                </a:solidFill>
                <a:latin typeface="Helvetica" charset="0"/>
                <a:ea typeface="Helvetica" charset="0"/>
                <a:cs typeface="Helvetica" charset="0"/>
                <a:sym typeface="Helvetica" charset="0"/>
              </a:rPr>
              <a:t>TROYMark™ of Selected Print Data on </a:t>
            </a:r>
            <a:r>
              <a:rPr lang="en-US" sz="1400" b="1" i="1" dirty="0">
                <a:solidFill>
                  <a:srgbClr val="0070C0"/>
                </a:solidFill>
                <a:latin typeface="Helvetica" charset="0"/>
                <a:ea typeface="Helvetica" charset="0"/>
                <a:cs typeface="Helvetica" charset="0"/>
                <a:sym typeface="Helvetica" charset="0"/>
              </a:rPr>
              <a:t>Back </a:t>
            </a:r>
            <a:endParaRPr lang="en-US" sz="1400" dirty="0"/>
          </a:p>
        </p:txBody>
      </p:sp>
      <p:pic>
        <p:nvPicPr>
          <p:cNvPr id="21507" name="Picture 3" descr="image26.jpg"/>
          <p:cNvPicPr>
            <a:picLocks noChangeAspect="1"/>
          </p:cNvPicPr>
          <p:nvPr/>
        </p:nvPicPr>
        <p:blipFill>
          <a:blip r:embed="rId3" cstate="print"/>
          <a:srcRect l="53365" t="25185" r="27135" b="51414"/>
          <a:stretch>
            <a:fillRect/>
          </a:stretch>
        </p:blipFill>
        <p:spPr bwMode="auto">
          <a:xfrm>
            <a:off x="803672" y="3292823"/>
            <a:ext cx="3132088" cy="2819549"/>
          </a:xfrm>
          <a:prstGeom prst="rect">
            <a:avLst/>
          </a:prstGeom>
          <a:noFill/>
          <a:ln w="12700" cap="flat" cmpd="sng">
            <a:noFill/>
            <a:prstDash val="solid"/>
            <a:miter lim="0"/>
            <a:headEnd type="none" w="med" len="med"/>
            <a:tailEnd type="none" w="med" len="med"/>
          </a:ln>
          <a:effectLst/>
        </p:spPr>
      </p:pic>
      <p:sp>
        <p:nvSpPr>
          <p:cNvPr id="21508" name="AutoShape 4"/>
          <p:cNvSpPr>
            <a:spLocks/>
          </p:cNvSpPr>
          <p:nvPr/>
        </p:nvSpPr>
        <p:spPr bwMode="auto">
          <a:xfrm>
            <a:off x="1136303" y="3401096"/>
            <a:ext cx="1218902" cy="304725"/>
          </a:xfrm>
          <a:custGeom>
            <a:avLst/>
            <a:gdLst/>
            <a:ahLst/>
            <a:cxnLst/>
            <a:rect l="0" t="0" r="r" b="b"/>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000000">
              <a:alpha val="0"/>
            </a:srgbClr>
          </a:solidFill>
          <a:ln w="40640" cap="sq" cmpd="sng">
            <a:solidFill>
              <a:srgbClr val="FF0000"/>
            </a:solidFill>
            <a:prstDash val="solid"/>
            <a:round/>
            <a:headEnd/>
            <a:tailEnd/>
          </a:ln>
          <a:effectLst/>
        </p:spPr>
        <p:txBody>
          <a:bodyPr lIns="50798" tIns="50798" rIns="50798" bIns="50798" anchor="ctr"/>
          <a:lstStyle/>
          <a:p>
            <a:endParaRPr lang="en-US"/>
          </a:p>
        </p:txBody>
      </p:sp>
      <p:sp>
        <p:nvSpPr>
          <p:cNvPr id="21509" name="AutoShape 5"/>
          <p:cNvSpPr>
            <a:spLocks/>
          </p:cNvSpPr>
          <p:nvPr/>
        </p:nvSpPr>
        <p:spPr bwMode="auto">
          <a:xfrm>
            <a:off x="1760265" y="5728395"/>
            <a:ext cx="2208981" cy="304726"/>
          </a:xfrm>
          <a:custGeom>
            <a:avLst/>
            <a:gdLst/>
            <a:ahLst/>
            <a:cxnLst/>
            <a:rect l="0" t="0" r="r" b="b"/>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000000">
              <a:alpha val="0"/>
            </a:srgbClr>
          </a:solidFill>
          <a:ln w="40640" cap="sq" cmpd="sng">
            <a:solidFill>
              <a:srgbClr val="FF0000"/>
            </a:solidFill>
            <a:prstDash val="solid"/>
            <a:round/>
            <a:headEnd/>
            <a:tailEnd/>
          </a:ln>
          <a:effectLst/>
        </p:spPr>
        <p:txBody>
          <a:bodyPr lIns="0" tIns="0" rIns="0" bIns="0" anchor="ctr"/>
          <a:lstStyle/>
          <a:p>
            <a:endParaRPr lang="en-US"/>
          </a:p>
        </p:txBody>
      </p:sp>
      <p:sp>
        <p:nvSpPr>
          <p:cNvPr id="21510" name="Rectangle 6"/>
          <p:cNvSpPr>
            <a:spLocks/>
          </p:cNvSpPr>
          <p:nvPr/>
        </p:nvSpPr>
        <p:spPr bwMode="auto">
          <a:xfrm>
            <a:off x="304726" y="981150"/>
            <a:ext cx="8533432" cy="2030387"/>
          </a:xfrm>
          <a:prstGeom prst="rect">
            <a:avLst/>
          </a:prstGeom>
          <a:noFill/>
          <a:ln w="12700" cap="flat" cmpd="sng">
            <a:noFill/>
            <a:prstDash val="solid"/>
            <a:miter lim="0"/>
            <a:headEnd/>
            <a:tailEnd/>
          </a:ln>
          <a:effectLst/>
        </p:spPr>
        <p:txBody>
          <a:bodyPr lIns="88896" tIns="50798" rIns="88896" bIns="50798"/>
          <a:lstStyle/>
          <a:p>
            <a:pPr marL="342665" indent="-342665" defTabSz="914145">
              <a:spcBef>
                <a:spcPts val="422"/>
              </a:spcBef>
              <a:buSzPct val="55000"/>
              <a:buBlip>
                <a:blip r:embed="rId4"/>
              </a:buBlip>
            </a:pPr>
            <a:r>
              <a:rPr lang="en-US" sz="2000" b="1" dirty="0">
                <a:latin typeface="Helvetica" charset="0"/>
                <a:ea typeface="Helvetica" charset="0"/>
                <a:cs typeface="Helvetica" charset="0"/>
                <a:sym typeface="Helvetica" charset="0"/>
              </a:rPr>
              <a:t>TROYMark™ is a repeated diagonal print of </a:t>
            </a:r>
            <a:r>
              <a:rPr lang="en-US" sz="2000" b="1" dirty="0">
                <a:solidFill>
                  <a:srgbClr val="0070C0"/>
                </a:solidFill>
                <a:latin typeface="Helvetica" charset="0"/>
                <a:ea typeface="Helvetica" charset="0"/>
                <a:cs typeface="Helvetica" charset="0"/>
                <a:sym typeface="Helvetica" charset="0"/>
              </a:rPr>
              <a:t>customer specified </a:t>
            </a:r>
            <a:r>
              <a:rPr lang="en-US" sz="2000" b="1" dirty="0">
                <a:latin typeface="Helvetica" charset="0"/>
                <a:ea typeface="Helvetica" charset="0"/>
                <a:cs typeface="Helvetica" charset="0"/>
                <a:sym typeface="Helvetica" charset="0"/>
              </a:rPr>
              <a:t>data from the </a:t>
            </a:r>
            <a:r>
              <a:rPr lang="en-US" sz="2000" b="1" dirty="0">
                <a:latin typeface="Helvetica" charset="0"/>
                <a:ea typeface="Helvetica" charset="0"/>
                <a:cs typeface="Helvetica" charset="0"/>
                <a:sym typeface="Helvetica" charset="0"/>
              </a:rPr>
              <a:t>print </a:t>
            </a:r>
            <a:r>
              <a:rPr lang="en-US" sz="2000" b="1" dirty="0">
                <a:latin typeface="Helvetica" charset="0"/>
                <a:ea typeface="Helvetica" charset="0"/>
                <a:cs typeface="Helvetica" charset="0"/>
                <a:sym typeface="Helvetica" charset="0"/>
              </a:rPr>
              <a:t>data stream  that makes document alteration very difficult</a:t>
            </a:r>
          </a:p>
          <a:p>
            <a:pPr marL="342665" indent="-342665" defTabSz="914145">
              <a:spcBef>
                <a:spcPts val="422"/>
              </a:spcBef>
              <a:buSzPct val="55000"/>
              <a:buBlip>
                <a:blip r:embed="rId4"/>
              </a:buBlip>
            </a:pPr>
            <a:r>
              <a:rPr lang="en-US" sz="2000" b="1" dirty="0">
                <a:latin typeface="Helvetica" charset="0"/>
                <a:ea typeface="Helvetica" charset="0"/>
                <a:cs typeface="Helvetica" charset="0"/>
                <a:sym typeface="Helvetica" charset="0"/>
              </a:rPr>
              <a:t>TROYMark</a:t>
            </a:r>
            <a:r>
              <a:rPr lang="en-US" sz="2000" b="1" dirty="0">
                <a:latin typeface="Helvetica" charset="0"/>
                <a:ea typeface="Helvetica" charset="0"/>
                <a:cs typeface="Helvetica" charset="0"/>
                <a:sym typeface="Helvetica" charset="0"/>
              </a:rPr>
              <a:t>™ can be printed on the front of a prescription or duplex printed on the </a:t>
            </a:r>
            <a:r>
              <a:rPr lang="en-US" sz="2000" b="1" dirty="0">
                <a:latin typeface="Helvetica" charset="0"/>
                <a:ea typeface="Helvetica" charset="0"/>
                <a:cs typeface="Helvetica" charset="0"/>
                <a:sym typeface="Helvetica" charset="0"/>
              </a:rPr>
              <a:t>back</a:t>
            </a:r>
            <a:endParaRPr lang="en-US" sz="2000" b="1" dirty="0">
              <a:latin typeface="Helvetica" charset="0"/>
              <a:ea typeface="Helvetica" charset="0"/>
              <a:cs typeface="Helvetica" charset="0"/>
              <a:sym typeface="Helvetica" charset="0"/>
            </a:endParaRPr>
          </a:p>
        </p:txBody>
      </p:sp>
      <p:pic>
        <p:nvPicPr>
          <p:cNvPr id="21511" name="Picture 7" descr="image27.jpg"/>
          <p:cNvPicPr>
            <a:picLocks noChangeAspect="1"/>
          </p:cNvPicPr>
          <p:nvPr/>
        </p:nvPicPr>
        <p:blipFill>
          <a:blip r:embed="rId5" cstate="print"/>
          <a:srcRect/>
          <a:stretch>
            <a:fillRect/>
          </a:stretch>
        </p:blipFill>
        <p:spPr bwMode="auto">
          <a:xfrm>
            <a:off x="4572000" y="3552900"/>
            <a:ext cx="2153171" cy="2784946"/>
          </a:xfrm>
          <a:prstGeom prst="rect">
            <a:avLst/>
          </a:prstGeom>
          <a:noFill/>
          <a:ln w="12700" cap="flat" cmpd="sng">
            <a:noFill/>
            <a:prstDash val="solid"/>
            <a:miter lim="0"/>
            <a:headEnd type="none" w="med" len="med"/>
            <a:tailEnd type="none" w="med" len="med"/>
          </a:ln>
          <a:effectLst/>
        </p:spPr>
      </p:pic>
      <p:sp>
        <p:nvSpPr>
          <p:cNvPr id="21512" name="Rectangle 8"/>
          <p:cNvSpPr>
            <a:spLocks/>
          </p:cNvSpPr>
          <p:nvPr/>
        </p:nvSpPr>
        <p:spPr bwMode="auto">
          <a:xfrm>
            <a:off x="5257353" y="3823023"/>
            <a:ext cx="1067098" cy="991195"/>
          </a:xfrm>
          <a:prstGeom prst="rect">
            <a:avLst/>
          </a:prstGeom>
          <a:solidFill>
            <a:srgbClr val="000000">
              <a:alpha val="0"/>
            </a:srgbClr>
          </a:solidFill>
          <a:ln w="40640" cap="sq" cmpd="sng">
            <a:solidFill>
              <a:srgbClr val="FF0000"/>
            </a:solidFill>
            <a:prstDash val="solid"/>
            <a:round/>
            <a:headEnd/>
            <a:tailEnd/>
          </a:ln>
          <a:effectLst/>
        </p:spPr>
        <p:txBody>
          <a:bodyPr lIns="0" tIns="0" rIns="0" bIns="0" anchor="ctr"/>
          <a:lstStyle/>
          <a:p>
            <a:endParaRPr lang="en-US"/>
          </a:p>
        </p:txBody>
      </p:sp>
      <p:pic>
        <p:nvPicPr>
          <p:cNvPr id="21513" name="Picture 9" descr="image28.png"/>
          <p:cNvPicPr>
            <a:picLocks noChangeAspect="1"/>
          </p:cNvPicPr>
          <p:nvPr/>
        </p:nvPicPr>
        <p:blipFill>
          <a:blip r:embed="rId6" cstate="print"/>
          <a:srcRect/>
          <a:stretch>
            <a:fillRect/>
          </a:stretch>
        </p:blipFill>
        <p:spPr bwMode="auto">
          <a:xfrm>
            <a:off x="6780982" y="3401095"/>
            <a:ext cx="2210098" cy="2210098"/>
          </a:xfrm>
          <a:prstGeom prst="rect">
            <a:avLst/>
          </a:prstGeom>
          <a:noFill/>
          <a:ln w="28575" cap="flat" cmpd="sng">
            <a:solidFill>
              <a:srgbClr val="FF0000"/>
            </a:solidFill>
            <a:prstDash val="solid"/>
            <a:miter lim="0"/>
            <a:headEnd type="none" w="med" len="med"/>
            <a:tailEnd type="none" w="med" len="med"/>
          </a:ln>
          <a:effectLst/>
        </p:spPr>
      </p:pic>
      <p:sp>
        <p:nvSpPr>
          <p:cNvPr id="21514" name="Rectangle 10"/>
          <p:cNvSpPr>
            <a:spLocks noGrp="1" noChangeArrowheads="1"/>
          </p:cNvSpPr>
          <p:nvPr>
            <p:ph type="title"/>
          </p:nvPr>
        </p:nvSpPr>
        <p:spPr>
          <a:xfrm>
            <a:off x="3504903" y="151805"/>
            <a:ext cx="5562079" cy="609451"/>
          </a:xfrm>
        </p:spPr>
        <p:txBody>
          <a:bodyPr lIns="88896" tIns="50798" rIns="88896" bIns="50798"/>
          <a:lstStyle/>
          <a:p>
            <a:pPr defTabSz="914145"/>
            <a:r>
              <a:rPr lang="en-US" dirty="0">
                <a:solidFill>
                  <a:srgbClr val="FFFFFF"/>
                </a:solidFill>
                <a:latin typeface="Arial" pitchFamily="34" charset="0"/>
                <a:cs typeface="Arial" pitchFamily="34" charset="0"/>
                <a:sym typeface="Arial" pitchFamily="34" charset="0"/>
              </a:rPr>
              <a:t>Tamper Resistant - Alteration</a:t>
            </a:r>
            <a:endParaRPr lang="en-US" dirty="0"/>
          </a:p>
        </p:txBody>
      </p:sp>
    </p:spTree>
    <p:extLst>
      <p:ext uri="{BB962C8B-B14F-4D97-AF65-F5344CB8AC3E}">
        <p14:creationId xmlns:p14="http://schemas.microsoft.com/office/powerpoint/2010/main" val="40154503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TROY_template_US">
  <a:themeElements>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ROY_template_U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ROY_template_U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ROY_template_U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ROY_template_U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ROY_template_U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ROY_template_U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ROY_template_U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ROY_template_U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3A72774D3D50247B0BC365333F61460" ma:contentTypeVersion="0" ma:contentTypeDescription="Create a new document." ma:contentTypeScope="" ma:versionID="f743d7be0ba6fe49b7ac617e6d9f0d1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51BB63-2336-4E59-9127-C440660C8F20}">
  <ds:schemaRefs>
    <ds:schemaRef ds:uri="http://schemas.microsoft.com/office/2006/metadata/longProperties"/>
  </ds:schemaRefs>
</ds:datastoreItem>
</file>

<file path=customXml/itemProps2.xml><?xml version="1.0" encoding="utf-8"?>
<ds:datastoreItem xmlns:ds="http://schemas.openxmlformats.org/officeDocument/2006/customXml" ds:itemID="{17CF5F61-8726-4414-A937-89A22DBC6E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F005AC0-7705-43AB-A8F7-5B28BDB50905}">
  <ds:schemaRef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 ds:uri="http://schemas.microsoft.com/office/2006/metadata/properties"/>
    <ds:schemaRef ds:uri="http://purl.org/dc/elements/1.1/"/>
  </ds:schemaRefs>
</ds:datastoreItem>
</file>

<file path=customXml/itemProps4.xml><?xml version="1.0" encoding="utf-8"?>
<ds:datastoreItem xmlns:ds="http://schemas.openxmlformats.org/officeDocument/2006/customXml" ds:itemID="{F298CB87-95FF-47E9-A113-1E455AE9E0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7818</TotalTime>
  <Words>222</Words>
  <Application>Microsoft Office PowerPoint</Application>
  <PresentationFormat>On-screen Show (4:3)</PresentationFormat>
  <Paragraphs>22</Paragraphs>
  <Slides>3</Slides>
  <Notes>2</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TROY_template_US</vt:lpstr>
      <vt:lpstr>TROY – MICR Printers - TROYMark</vt:lpstr>
      <vt:lpstr>TROY Secure Printing Solutions</vt:lpstr>
      <vt:lpstr>Tamper Resistant - Alteration</vt:lpstr>
    </vt:vector>
  </TitlesOfParts>
  <Company>Troy Group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Industries and applications</dc:title>
  <dc:creator>PFichet@troygroup.com</dc:creator>
  <cp:lastModifiedBy>Pascal Fichet</cp:lastModifiedBy>
  <cp:revision>267</cp:revision>
  <cp:lastPrinted>2011-03-11T18:41:58Z</cp:lastPrinted>
  <dcterms:created xsi:type="dcterms:W3CDTF">2005-04-26T21:10:17Z</dcterms:created>
  <dcterms:modified xsi:type="dcterms:W3CDTF">2013-11-18T21:48:16Z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