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5"/>
  </p:sldMasterIdLst>
  <p:notesMasterIdLst>
    <p:notesMasterId r:id="rId38"/>
  </p:notesMasterIdLst>
  <p:handoutMasterIdLst>
    <p:handoutMasterId r:id="rId39"/>
  </p:handoutMasterIdLst>
  <p:sldIdLst>
    <p:sldId id="310" r:id="rId6"/>
    <p:sldId id="309" r:id="rId7"/>
    <p:sldId id="361" r:id="rId8"/>
    <p:sldId id="306" r:id="rId9"/>
    <p:sldId id="362" r:id="rId10"/>
    <p:sldId id="307" r:id="rId11"/>
    <p:sldId id="385" r:id="rId12"/>
    <p:sldId id="387" r:id="rId13"/>
    <p:sldId id="363" r:id="rId14"/>
    <p:sldId id="313" r:id="rId15"/>
    <p:sldId id="340" r:id="rId16"/>
    <p:sldId id="419" r:id="rId17"/>
    <p:sldId id="405" r:id="rId18"/>
    <p:sldId id="359" r:id="rId19"/>
    <p:sldId id="418" r:id="rId20"/>
    <p:sldId id="320" r:id="rId21"/>
    <p:sldId id="321" r:id="rId22"/>
    <p:sldId id="420" r:id="rId23"/>
    <p:sldId id="328" r:id="rId24"/>
    <p:sldId id="406" r:id="rId25"/>
    <p:sldId id="416" r:id="rId26"/>
    <p:sldId id="414" r:id="rId27"/>
    <p:sldId id="360" r:id="rId28"/>
    <p:sldId id="364" r:id="rId29"/>
    <p:sldId id="371" r:id="rId30"/>
    <p:sldId id="425" r:id="rId31"/>
    <p:sldId id="424" r:id="rId32"/>
    <p:sldId id="377" r:id="rId33"/>
    <p:sldId id="378" r:id="rId34"/>
    <p:sldId id="421" r:id="rId35"/>
    <p:sldId id="422" r:id="rId36"/>
    <p:sldId id="423" r:id="rId3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84196" autoAdjust="0"/>
  </p:normalViewPr>
  <p:slideViewPr>
    <p:cSldViewPr>
      <p:cViewPr>
        <p:scale>
          <a:sx n="70" d="100"/>
          <a:sy n="70" d="100"/>
        </p:scale>
        <p:origin x="144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57525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57525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05863"/>
            <a:ext cx="3057525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F73D86DC-43B7-48BA-BF06-A1C10EF139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8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5276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826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97375"/>
            <a:ext cx="5191125" cy="417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4750"/>
            <a:ext cx="305276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94750"/>
            <a:ext cx="305276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F62146-91EE-483E-8991-70660CE425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9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3C1EEC-7223-453E-8D2B-7B0E723AC69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97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Key locks</a:t>
            </a:r>
          </a:p>
          <a:p>
            <a:r>
              <a:rPr lang="en-US" smtClean="0"/>
              <a:t>Metal plates covers</a:t>
            </a:r>
          </a:p>
          <a:p>
            <a:r>
              <a:rPr lang="en-US" smtClean="0"/>
              <a:t>Locking mechanism between tray and printer</a:t>
            </a:r>
          </a:p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CBECF9A8-CC8F-4BCC-B83F-C029851CDE0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4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65015547-7436-499B-8CC1-1CD3154C99C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90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Is the toner filling the lexmark, ibm…a troy toner?</a:t>
            </a:r>
          </a:p>
          <a:p>
            <a:r>
              <a:rPr lang="en-US" smtClean="0"/>
              <a:t>How to call the magnet we glue / white sticker : sensor xxxx?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6AFCF7-7AE5-439E-8254-A1C2F0C54DA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01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All troy </a:t>
            </a:r>
            <a:r>
              <a:rPr lang="en-US" smtClean="0">
                <a:solidFill>
                  <a:srgbClr val="FF0000"/>
                </a:solidFill>
              </a:rPr>
              <a:t>hardware firmware will change the ready message to TROY xxx ready</a:t>
            </a:r>
          </a:p>
          <a:p>
            <a:r>
              <a:rPr lang="en-US" smtClean="0">
                <a:solidFill>
                  <a:srgbClr val="FF0000"/>
                </a:solidFill>
              </a:rPr>
              <a:t>Modifies default HP settings : </a:t>
            </a:r>
          </a:p>
          <a:p>
            <a:r>
              <a:rPr lang="en-US" smtClean="0">
                <a:solidFill>
                  <a:srgbClr val="FF0000"/>
                </a:solidFill>
              </a:rPr>
              <a:t>Toner density</a:t>
            </a:r>
          </a:p>
          <a:p>
            <a:r>
              <a:rPr lang="en-US" smtClean="0">
                <a:solidFill>
                  <a:srgbClr val="FF0000"/>
                </a:solidFill>
              </a:rPr>
              <a:t>Jam recovery</a:t>
            </a:r>
          </a:p>
          <a:p>
            <a:r>
              <a:rPr lang="en-US" smtClean="0">
                <a:solidFill>
                  <a:srgbClr val="FF0000"/>
                </a:solidFill>
              </a:rPr>
              <a:t>Toner low notification (from warning to stop)</a:t>
            </a:r>
          </a:p>
          <a:p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Can use regular HP toner</a:t>
            </a:r>
          </a:p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88B15D-534F-4FE8-A4A1-E47B4248E55E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6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3E0748-C49D-4E9F-9DF1-8BDE920ED37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23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2146-91EE-483E-8991-70660CE425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68E3-7DF9-4A89-A5FD-4CE26EDFAB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468F-E7C7-4CF7-AFD1-492592EB16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859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52400"/>
            <a:ext cx="55054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1C3F-C5E2-4017-8CEC-CC869C5247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88B4-3036-4BE6-B5B2-51FBC9C2D7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4CE3-CDD8-4777-8D6D-9885F6703E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76400"/>
            <a:ext cx="30861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30861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A143C-577F-4AEB-8C09-B5D389AEB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0758-80D3-43CD-8C49-5C1D90D865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236A-1AC6-4BB7-8D41-94AB2693A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8E7D-E191-41A4-8210-AE7E38ECA4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608A-0627-4867-8623-5F90B637AB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8173-D00E-47CC-B7DE-401D9D9855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152400"/>
            <a:ext cx="44196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46D408-2CD9-40D7-9A08-282D32C49D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76400"/>
            <a:ext cx="6324600" cy="3657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History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5000"/>
        <a:buFont typeface="Wingdings" pitchFamily="2" charset="2"/>
        <a:buBlip>
          <a:blip r:embed="rId14"/>
        </a:buBlip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CD/50-70537-001%20Rev%20A%20TROY_MICR_4014,_4015,_4515_User's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troysql02/support/KB/tsp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tm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CD/50-70537-001%20Rev%20A%20TROY_MICR_4014,_4015,_4515_User's_Guide.pdf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36675" y="1676400"/>
            <a:ext cx="6324600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TROY Group Products </a:t>
            </a:r>
            <a:r>
              <a:rPr lang="en-US" dirty="0"/>
              <a:t>and </a:t>
            </a:r>
            <a:r>
              <a:rPr lang="en-US" dirty="0" smtClean="0"/>
              <a:t>Features Presentation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38862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Pascal Fichet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pfichet@troygroup.com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Product – Toner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 toner</a:t>
            </a:r>
          </a:p>
          <a:p>
            <a:pPr lvl="1">
              <a:defRPr/>
            </a:pPr>
            <a:r>
              <a:rPr lang="en-US" dirty="0" smtClean="0"/>
              <a:t>Check printing</a:t>
            </a:r>
          </a:p>
          <a:p>
            <a:pPr lvl="1">
              <a:defRPr/>
            </a:pPr>
            <a:r>
              <a:rPr lang="en-US" dirty="0" smtClean="0"/>
              <a:t>Magnetic or optical toner sensing (with TROY printers)</a:t>
            </a:r>
          </a:p>
          <a:p>
            <a:pPr lvl="1">
              <a:defRPr/>
            </a:pPr>
            <a:r>
              <a:rPr lang="en-US" dirty="0" smtClean="0"/>
              <a:t>Works with regular HP printers</a:t>
            </a:r>
          </a:p>
          <a:p>
            <a:pPr lvl="1">
              <a:defRPr/>
            </a:pPr>
            <a:r>
              <a:rPr lang="en-US" dirty="0" smtClean="0"/>
              <a:t>We supply some Lexmark, Xerox, IBM printer models with MICR toner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Security toner</a:t>
            </a:r>
          </a:p>
          <a:p>
            <a:pPr lvl="1">
              <a:defRPr/>
            </a:pPr>
            <a:r>
              <a:rPr lang="en-US" dirty="0" smtClean="0"/>
              <a:t>Special toner forces a bright red stain to appear if chemical alteration is attempted.</a:t>
            </a:r>
          </a:p>
          <a:p>
            <a:pPr>
              <a:defRPr/>
            </a:pPr>
            <a:r>
              <a:rPr lang="en-US" dirty="0" smtClean="0"/>
              <a:t>MICR toner secure</a:t>
            </a:r>
          </a:p>
          <a:p>
            <a:pPr lvl="1">
              <a:defRPr/>
            </a:pPr>
            <a:r>
              <a:rPr lang="en-US" dirty="0" smtClean="0"/>
              <a:t>MICR toner with Security toner properties (red dye)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13316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219" y="1219200"/>
            <a:ext cx="1752600" cy="735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0706" y="4114800"/>
            <a:ext cx="1916113" cy="1475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2484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Product - Indelible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343400" cy="5181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u="sng" dirty="0" smtClean="0"/>
              <a:t>Indelible solution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Coating with migration agent to apply on selective areas to secure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To use </a:t>
            </a:r>
            <a:r>
              <a:rPr lang="en-US" u="sng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TROY Security toner or TROY MICR secure toner for the red dye agent benefit.</a:t>
            </a:r>
            <a:br>
              <a:rPr lang="en-US" dirty="0" smtClean="0"/>
            </a:br>
            <a:endParaRPr lang="en-US" dirty="0" smtClean="0"/>
          </a:p>
          <a:p>
            <a:pPr lvl="1">
              <a:defRPr/>
            </a:pPr>
            <a:r>
              <a:rPr lang="en-US" dirty="0" smtClean="0"/>
              <a:t>Red bleeding goes through the paper thickness to be visible on the back side of the document. Visible on the front if toner is removed.</a:t>
            </a:r>
            <a:endParaRPr lang="en-US" dirty="0"/>
          </a:p>
        </p:txBody>
      </p:sp>
      <p:pic>
        <p:nvPicPr>
          <p:cNvPr id="16388" name="Picture 4" descr="Screen Clipp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3808413" cy="18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3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1447800"/>
            <a:ext cx="3900488" cy="250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2484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Product – UV toner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34340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UV toner</a:t>
            </a:r>
          </a:p>
          <a:p>
            <a:pPr lvl="1">
              <a:defRPr/>
            </a:pPr>
            <a:r>
              <a:rPr lang="en-US" dirty="0" smtClean="0"/>
              <a:t>Prints black, fluoresce blue under UV light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UV MICR toner</a:t>
            </a:r>
          </a:p>
          <a:p>
            <a:pPr lvl="1">
              <a:defRPr/>
            </a:pPr>
            <a:r>
              <a:rPr lang="en-US" dirty="0"/>
              <a:t>Prints black, fluoresce blue under UV </a:t>
            </a:r>
            <a:r>
              <a:rPr lang="en-US" dirty="0" smtClean="0"/>
              <a:t>light</a:t>
            </a:r>
          </a:p>
          <a:p>
            <a:pPr lvl="1">
              <a:defRPr/>
            </a:pPr>
            <a:r>
              <a:rPr lang="en-US" dirty="0" smtClean="0"/>
              <a:t>MICR printing</a:t>
            </a:r>
            <a:endParaRPr lang="en-US" dirty="0"/>
          </a:p>
        </p:txBody>
      </p:sp>
      <p:pic>
        <p:nvPicPr>
          <p:cNvPr id="1026" name="Picture 2" descr="UV T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V Toner on Birth Certif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23812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33714"/>
            <a:ext cx="221963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Printers</a:t>
            </a:r>
            <a:endParaRPr lang="en-US" dirty="0"/>
          </a:p>
        </p:txBody>
      </p:sp>
      <p:pic>
        <p:nvPicPr>
          <p:cNvPr id="20483" name="Picture 2" descr="MCj0433874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05238" y="1173163"/>
            <a:ext cx="5151437" cy="5151437"/>
          </a:xfrm>
          <a:blipFill dpi="0" rotWithShape="1">
            <a:blip r:embed="rId4" cstate="print">
              <a:alphaModFix amt="0"/>
            </a:blip>
            <a:srcRect/>
            <a:tile tx="0" ty="0" sx="100000" sy="100000" flip="none" algn="tl"/>
          </a:blipFill>
          <a:ln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>
            <a:off x="3352800" y="3532188"/>
            <a:ext cx="452438" cy="4572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78338" y="3332163"/>
            <a:ext cx="1677987" cy="657225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1800">
                <a:solidFill>
                  <a:schemeClr val="accent2"/>
                </a:solidFill>
              </a:rPr>
              <a:t>TROY I/O filter firmware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805238" y="3532188"/>
            <a:ext cx="692150" cy="4572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7011988" y="3113088"/>
            <a:ext cx="1219200" cy="64770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Printer key lock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7011988" y="4011613"/>
            <a:ext cx="1219200" cy="99060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Toner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cartridge </a:t>
            </a:r>
            <a:r>
              <a:rPr lang="en-US" sz="1800" dirty="0">
                <a:solidFill>
                  <a:schemeClr val="accent2"/>
                </a:solidFill>
              </a:rPr>
              <a:t>Sensor</a:t>
            </a:r>
          </a:p>
        </p:txBody>
      </p:sp>
      <p:sp>
        <p:nvSpPr>
          <p:cNvPr id="8" name="Left-Right Arrow 7"/>
          <p:cNvSpPr/>
          <p:nvPr/>
        </p:nvSpPr>
        <p:spPr bwMode="auto">
          <a:xfrm rot="1732120">
            <a:off x="6156325" y="3989388"/>
            <a:ext cx="838200" cy="250825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Left-Right Arrow 12"/>
          <p:cNvSpPr/>
          <p:nvPr/>
        </p:nvSpPr>
        <p:spPr bwMode="auto">
          <a:xfrm rot="20370174">
            <a:off x="6164263" y="3281363"/>
            <a:ext cx="838200" cy="250825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9788" y="4673600"/>
            <a:ext cx="1677987" cy="657225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/>
              <a:t>HP printer engine</a:t>
            </a: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5091113" y="4103688"/>
            <a:ext cx="641350" cy="4572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3962400" y="1187450"/>
            <a:ext cx="1355725" cy="336550"/>
          </a:xfrm>
          <a:prstGeom prst="rect">
            <a:avLst/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1800"/>
              <a:t>HP Printer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38725" y="1181100"/>
            <a:ext cx="1836738" cy="2286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1800">
                <a:solidFill>
                  <a:schemeClr val="accent2"/>
                </a:solidFill>
              </a:rPr>
              <a:t>+ paper tray locks</a:t>
            </a:r>
          </a:p>
        </p:txBody>
      </p:sp>
      <p:sp>
        <p:nvSpPr>
          <p:cNvPr id="16" name="Right Arrow 15"/>
          <p:cNvSpPr/>
          <p:nvPr/>
        </p:nvSpPr>
        <p:spPr bwMode="auto">
          <a:xfrm rot="2855273">
            <a:off x="3688557" y="3979069"/>
            <a:ext cx="1185862" cy="4572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TextBox 2"/>
          <p:cNvSpPr txBox="1">
            <a:spLocks noChangeArrowheads="1"/>
          </p:cNvSpPr>
          <p:nvPr/>
        </p:nvSpPr>
        <p:spPr bwMode="auto">
          <a:xfrm>
            <a:off x="2801938" y="3030538"/>
            <a:ext cx="14144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Incoming data stream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" y="1295400"/>
            <a:ext cx="2971800" cy="502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5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PCL5e only</a:t>
            </a:r>
          </a:p>
          <a:p>
            <a:pPr>
              <a:defRPr/>
            </a:pPr>
            <a:r>
              <a:rPr lang="en-US" dirty="0" smtClean="0"/>
              <a:t>Displays “TROY </a:t>
            </a:r>
            <a:r>
              <a:rPr lang="en-US" i="1" dirty="0" smtClean="0"/>
              <a:t>model </a:t>
            </a:r>
            <a:r>
              <a:rPr lang="en-US" dirty="0" smtClean="0"/>
              <a:t>Ready”</a:t>
            </a:r>
          </a:p>
          <a:p>
            <a:pPr>
              <a:defRPr/>
            </a:pPr>
            <a:r>
              <a:rPr lang="en-US" dirty="0" smtClean="0"/>
              <a:t>Modifies default HP settings</a:t>
            </a:r>
          </a:p>
          <a:p>
            <a:pPr>
              <a:defRPr/>
            </a:pPr>
            <a:r>
              <a:rPr lang="en-US" dirty="0" smtClean="0"/>
              <a:t>Access to TROY settings</a:t>
            </a:r>
          </a:p>
          <a:p>
            <a:pPr lvl="1">
              <a:defRPr/>
            </a:pPr>
            <a:r>
              <a:rPr lang="en-US" dirty="0" smtClean="0"/>
              <a:t>Printer control panel</a:t>
            </a:r>
          </a:p>
          <a:p>
            <a:pPr lvl="1">
              <a:defRPr/>
            </a:pPr>
            <a:r>
              <a:rPr lang="en-US" dirty="0" smtClean="0"/>
              <a:t>TROY printer Utility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17" grpId="0" animBg="1"/>
      <p:bldP spid="9" grpId="0" animBg="1"/>
      <p:bldP spid="13319" grpId="0" animBg="1"/>
      <p:bldP spid="13320" grpId="0" animBg="1"/>
      <p:bldP spid="8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6" grpId="1" animBg="1"/>
      <p:bldP spid="13328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429000" cy="2133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 Printers</a:t>
            </a:r>
            <a:endParaRPr lang="en-US" dirty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813" y="1447800"/>
            <a:ext cx="3733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152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MICR Printers – MICR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1701800"/>
            <a:ext cx="7620000" cy="4394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E-13B (USA – Canada – UK,…)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CMC7 (Spain, France,…)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Security fonts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06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r>
              <a:rPr lang="en-US" b="1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MICR  hardware fonts</a:t>
            </a:r>
            <a:endParaRPr lang="en-US" b="1" u="sng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837" y="2273040"/>
            <a:ext cx="3743336" cy="5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67000" y="3526044"/>
            <a:ext cx="2860385" cy="6858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6931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9342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MICR printers – Printer key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1066800"/>
            <a:ext cx="4572000" cy="609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3 position printer key lock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4150" y="1600200"/>
            <a:ext cx="8458200" cy="213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Print MICR</a:t>
            </a:r>
          </a:p>
          <a:p>
            <a:pPr lvl="1">
              <a:defRPr/>
            </a:pPr>
            <a:r>
              <a:rPr lang="en-US" dirty="0" smtClean="0"/>
              <a:t>Job is recognized as MICR job if it includes a call to a TROY MICR font</a:t>
            </a:r>
          </a:p>
          <a:p>
            <a:pPr lvl="1">
              <a:defRPr/>
            </a:pPr>
            <a:r>
              <a:rPr lang="en-US" dirty="0" smtClean="0"/>
              <a:t>Toner sensing : printer checks if a TROY MICR toner cartridge is loaded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4150" y="3886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Printer Locked</a:t>
            </a:r>
          </a:p>
          <a:p>
            <a:pPr lvl="1">
              <a:defRPr/>
            </a:pPr>
            <a:r>
              <a:rPr lang="en-US" dirty="0" smtClean="0"/>
              <a:t>No job can be printed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5062538"/>
            <a:ext cx="86487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MICR Locked</a:t>
            </a:r>
          </a:p>
          <a:p>
            <a:pPr lvl="1">
              <a:defRPr/>
            </a:pPr>
            <a:r>
              <a:rPr lang="en-US" dirty="0" smtClean="0"/>
              <a:t>Regular jobs allowed but MICR jobs</a:t>
            </a:r>
          </a:p>
        </p:txBody>
      </p:sp>
      <p:pic>
        <p:nvPicPr>
          <p:cNvPr id="22535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763" y="3597275"/>
            <a:ext cx="2133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1628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MICR Printers – MICR toner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324600" cy="487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Purpose is to avoid any check printing with regular toner (causing rejection and fees)</a:t>
            </a:r>
          </a:p>
          <a:p>
            <a:pPr>
              <a:defRPr/>
            </a:pPr>
            <a:r>
              <a:rPr lang="en-US" dirty="0" smtClean="0"/>
              <a:t>On a MICR Job (TROY MICR font called) the printer uses the toner sensor to check if a TROY MICR toner cartridge is loaded</a:t>
            </a:r>
          </a:p>
          <a:p>
            <a:pPr>
              <a:defRPr/>
            </a:pPr>
            <a:r>
              <a:rPr lang="en-US" dirty="0" smtClean="0"/>
              <a:t>If non TROY cartridge loaded, printer prompts to load TROY MICR toner cartridge or to cancel job</a:t>
            </a:r>
            <a:endParaRPr lang="en-US" dirty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2667000"/>
            <a:ext cx="2508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06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u="sng" dirty="0"/>
              <a:t>MICR toner sensing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1628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MICR Printers – </a:t>
            </a:r>
            <a:r>
              <a:rPr lang="en-US" dirty="0" err="1" smtClean="0"/>
              <a:t>TROYmark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239217" cy="2476846"/>
          </a:xfr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0824" y="1219200"/>
            <a:ext cx="8054976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/>
              <a:t>45 degree watermark</a:t>
            </a:r>
          </a:p>
          <a:p>
            <a:pPr>
              <a:defRPr/>
            </a:pPr>
            <a:r>
              <a:rPr lang="en-US" kern="0" dirty="0" smtClean="0"/>
              <a:t>Static text and/or captured text from data stream; printing repetitive instances of document info to deter counterfeiting.</a:t>
            </a:r>
          </a:p>
          <a:p>
            <a:pPr>
              <a:defRPr/>
            </a:pPr>
            <a:r>
              <a:rPr lang="en-US" kern="0" dirty="0" smtClean="0"/>
              <a:t>Pre-defined and customizable patterns (light, medium, dark, + 3 custom)</a:t>
            </a:r>
          </a:p>
          <a:p>
            <a:pPr>
              <a:defRPr/>
            </a:pPr>
            <a:r>
              <a:rPr lang="en-US" kern="0" dirty="0" smtClean="0"/>
              <a:t>Exclusion areas</a:t>
            </a:r>
          </a:p>
          <a:p>
            <a:pPr>
              <a:defRPr/>
            </a:pPr>
            <a:r>
              <a:rPr lang="en-US" kern="0" dirty="0" smtClean="0"/>
              <a:t>Any area, front or </a:t>
            </a:r>
            <a:br>
              <a:rPr lang="en-US" kern="0" dirty="0" smtClean="0"/>
            </a:br>
            <a:r>
              <a:rPr lang="en-US" kern="0" dirty="0" smtClean="0"/>
              <a:t>back side of the page</a:t>
            </a:r>
          </a:p>
          <a:p>
            <a:pPr lvl="1">
              <a:defRPr/>
            </a:pPr>
            <a:endParaRPr lang="en-US" sz="1800" kern="0" dirty="0" smtClean="0"/>
          </a:p>
          <a:p>
            <a:pPr lvl="1">
              <a:buFont typeface="Wingdings" pitchFamily="2" charset="2"/>
              <a:buNone/>
              <a:defRPr/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91629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152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MICR Printers –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44" y="1066800"/>
            <a:ext cx="8672356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Printer PIN codes</a:t>
            </a:r>
          </a:p>
          <a:p>
            <a:pPr>
              <a:defRPr/>
            </a:pPr>
            <a:r>
              <a:rPr lang="en-US" dirty="0" smtClean="0"/>
              <a:t>Encryption / decryption</a:t>
            </a:r>
          </a:p>
          <a:p>
            <a:pPr>
              <a:defRPr/>
            </a:pPr>
            <a:r>
              <a:rPr lang="en-US" dirty="0" smtClean="0"/>
              <a:t>User profiles</a:t>
            </a:r>
          </a:p>
          <a:p>
            <a:pPr>
              <a:defRPr/>
            </a:pPr>
            <a:r>
              <a:rPr lang="en-US" dirty="0" smtClean="0"/>
              <a:t>Audit report</a:t>
            </a:r>
          </a:p>
          <a:p>
            <a:pPr>
              <a:defRPr/>
            </a:pPr>
            <a:r>
              <a:rPr lang="en-US" dirty="0" err="1" smtClean="0"/>
              <a:t>ExptOffset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Secure flash memory for fonts and macro storage</a:t>
            </a:r>
          </a:p>
          <a:p>
            <a:pPr>
              <a:defRPr/>
            </a:pPr>
            <a:r>
              <a:rPr lang="en-US" dirty="0" smtClean="0"/>
              <a:t>Tray mapping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HP settings</a:t>
            </a:r>
          </a:p>
          <a:p>
            <a:pPr lvl="1">
              <a:defRPr/>
            </a:pPr>
            <a:r>
              <a:rPr lang="en-US" dirty="0" smtClean="0"/>
              <a:t>Disabled jam recovery</a:t>
            </a:r>
          </a:p>
          <a:p>
            <a:pPr lvl="1">
              <a:defRPr/>
            </a:pPr>
            <a:r>
              <a:rPr lang="en-US" dirty="0" smtClean="0"/>
              <a:t>Toner density to 3</a:t>
            </a:r>
          </a:p>
          <a:p>
            <a:pPr lvl="1">
              <a:defRPr/>
            </a:pPr>
            <a:r>
              <a:rPr lang="en-US" dirty="0" smtClean="0"/>
              <a:t>Copies to 1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3" descr="Screen Clipp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46728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3340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Security printers: Printer with </a:t>
            </a:r>
            <a:r>
              <a:rPr lang="en-US" sz="1600" dirty="0"/>
              <a:t>s</a:t>
            </a:r>
            <a:r>
              <a:rPr lang="en-US" sz="1600" dirty="0" smtClean="0"/>
              <a:t>ecure paper trays</a:t>
            </a:r>
          </a:p>
          <a:p>
            <a:pPr>
              <a:defRPr/>
            </a:pPr>
            <a:r>
              <a:rPr lang="en-US" sz="1600" dirty="0" smtClean="0"/>
              <a:t>Font cards: MICR, Bar code, OCR and Security fonts</a:t>
            </a:r>
          </a:p>
          <a:p>
            <a:pPr>
              <a:defRPr/>
            </a:pPr>
            <a:r>
              <a:rPr lang="en-US" sz="1600" dirty="0" smtClean="0"/>
              <a:t>Digitizing : signatures and logo digitizing</a:t>
            </a:r>
          </a:p>
          <a:p>
            <a:pPr>
              <a:defRPr/>
            </a:pPr>
            <a:r>
              <a:rPr lang="en-US" sz="1600" dirty="0" smtClean="0"/>
              <a:t>TROY toner </a:t>
            </a:r>
          </a:p>
          <a:p>
            <a:pPr lvl="1">
              <a:defRPr/>
            </a:pPr>
            <a:r>
              <a:rPr lang="en-US" sz="1600" dirty="0" smtClean="0"/>
              <a:t>TROY MICR toner </a:t>
            </a:r>
          </a:p>
          <a:p>
            <a:pPr lvl="1">
              <a:defRPr/>
            </a:pPr>
            <a:r>
              <a:rPr lang="en-US" sz="1600" dirty="0" smtClean="0"/>
              <a:t>TROY Security toner / TROY MICR Secure</a:t>
            </a:r>
          </a:p>
          <a:p>
            <a:pPr lvl="1">
              <a:defRPr/>
            </a:pPr>
            <a:r>
              <a:rPr lang="en-US" sz="1600" dirty="0" smtClean="0"/>
              <a:t>TROY </a:t>
            </a:r>
            <a:r>
              <a:rPr lang="en-US" sz="1600" dirty="0"/>
              <a:t>indelible </a:t>
            </a:r>
            <a:r>
              <a:rPr lang="en-US" sz="1600" dirty="0" smtClean="0"/>
              <a:t>solution</a:t>
            </a:r>
          </a:p>
          <a:p>
            <a:pPr lvl="1">
              <a:defRPr/>
            </a:pPr>
            <a:r>
              <a:rPr lang="en-US" sz="1600" dirty="0" smtClean="0"/>
              <a:t>TROY UV Toner / TROY MICR UV toner</a:t>
            </a:r>
          </a:p>
          <a:p>
            <a:pPr>
              <a:defRPr/>
            </a:pPr>
            <a:r>
              <a:rPr lang="en-US" sz="1600" dirty="0"/>
              <a:t>MICR printer: check printing</a:t>
            </a:r>
          </a:p>
          <a:p>
            <a:pPr>
              <a:defRPr/>
            </a:pPr>
            <a:r>
              <a:rPr lang="en-US" sz="1600" dirty="0" smtClean="0"/>
              <a:t>Secure </a:t>
            </a:r>
            <a:r>
              <a:rPr lang="en-US" sz="1600" dirty="0" err="1"/>
              <a:t>DXi</a:t>
            </a:r>
            <a:r>
              <a:rPr lang="en-US" sz="1600" dirty="0"/>
              <a:t> printers: Secured printer to secure high value </a:t>
            </a:r>
            <a:r>
              <a:rPr lang="en-US" sz="1600" dirty="0" smtClean="0"/>
              <a:t>document</a:t>
            </a:r>
          </a:p>
          <a:p>
            <a:pPr>
              <a:defRPr/>
            </a:pPr>
            <a:r>
              <a:rPr lang="en-US" sz="1600" dirty="0" smtClean="0"/>
              <a:t>Rx/DX</a:t>
            </a:r>
            <a:r>
              <a:rPr lang="en-US" sz="1600" dirty="0"/>
              <a:t>: upgrade kit </a:t>
            </a:r>
            <a:r>
              <a:rPr lang="en-US" sz="1600" dirty="0" smtClean="0"/>
              <a:t> and printers to </a:t>
            </a:r>
            <a:r>
              <a:rPr lang="en-US" sz="1600" dirty="0"/>
              <a:t>secure valuable document</a:t>
            </a:r>
          </a:p>
          <a:p>
            <a:pPr>
              <a:defRPr/>
            </a:pPr>
            <a:r>
              <a:rPr lang="en-US" sz="1600" dirty="0" smtClean="0"/>
              <a:t>Secure UV printer </a:t>
            </a:r>
          </a:p>
          <a:p>
            <a:pPr>
              <a:defRPr/>
            </a:pPr>
            <a:r>
              <a:rPr lang="en-US" sz="1600" dirty="0" smtClean="0"/>
              <a:t>Secure Jet printer</a:t>
            </a:r>
          </a:p>
          <a:p>
            <a:pPr>
              <a:defRPr/>
            </a:pPr>
            <a:r>
              <a:rPr lang="en-US" sz="1600" dirty="0"/>
              <a:t>TSPE: Software to secure valuable </a:t>
            </a:r>
            <a:r>
              <a:rPr lang="en-US" sz="1600" dirty="0" smtClean="0"/>
              <a:t>document</a:t>
            </a:r>
          </a:p>
          <a:p>
            <a:pPr>
              <a:defRPr/>
            </a:pPr>
            <a:r>
              <a:rPr lang="en-US" sz="1600" dirty="0" smtClean="0"/>
              <a:t>TSOM</a:t>
            </a:r>
          </a:p>
          <a:p>
            <a:pPr>
              <a:defRPr/>
            </a:pPr>
            <a:r>
              <a:rPr lang="en-US" sz="1600" dirty="0" smtClean="0"/>
              <a:t>TCWS</a:t>
            </a:r>
          </a:p>
          <a:p>
            <a:pPr>
              <a:defRPr/>
            </a:pPr>
            <a:r>
              <a:rPr lang="en-US" sz="1600" dirty="0" err="1" smtClean="0"/>
              <a:t>CheckFlow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Check Printing adds-on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Secure </a:t>
            </a:r>
            <a:r>
              <a:rPr lang="en-US" sz="3200" dirty="0" err="1" smtClean="0"/>
              <a:t>DXi</a:t>
            </a:r>
            <a:r>
              <a:rPr lang="en-US" sz="3200" dirty="0" smtClean="0"/>
              <a:t> Printers</a:t>
            </a:r>
            <a:endParaRPr lang="en-US" sz="3200" dirty="0"/>
          </a:p>
        </p:txBody>
      </p:sp>
      <p:pic>
        <p:nvPicPr>
          <p:cNvPr id="66564" name="Picture 3" descr="Screen Clipp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84400"/>
            <a:ext cx="33670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60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096000" cy="609600"/>
          </a:xfrm>
        </p:spPr>
        <p:txBody>
          <a:bodyPr/>
          <a:lstStyle/>
          <a:p>
            <a:pPr>
              <a:defRPr/>
            </a:pPr>
            <a:r>
              <a:rPr lang="en-US" dirty="0"/>
              <a:t>TROY – </a:t>
            </a:r>
            <a:r>
              <a:rPr lang="en-US" dirty="0" err="1"/>
              <a:t>DXi</a:t>
            </a:r>
            <a:r>
              <a:rPr lang="en-US" dirty="0"/>
              <a:t> Printers – </a:t>
            </a:r>
            <a:r>
              <a:rPr lang="en-US" dirty="0" smtClean="0"/>
              <a:t>Pantograph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19088" y="1041400"/>
            <a:ext cx="7696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u="sng" dirty="0" err="1" smtClean="0"/>
              <a:t>Pantograh</a:t>
            </a:r>
            <a:r>
              <a:rPr lang="en-US" u="sng" dirty="0" smtClean="0"/>
              <a:t> / Micro Print border / Warning box</a:t>
            </a:r>
            <a:endParaRPr lang="en-US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558925"/>
            <a:ext cx="5257800" cy="49180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MicroPrint</a:t>
            </a:r>
            <a:r>
              <a:rPr lang="en-US" dirty="0" smtClean="0"/>
              <a:t> border</a:t>
            </a:r>
          </a:p>
          <a:p>
            <a:pPr lvl="1">
              <a:defRPr/>
            </a:pPr>
            <a:r>
              <a:rPr lang="en-US" dirty="0" smtClean="0"/>
              <a:t>0.6 </a:t>
            </a:r>
            <a:r>
              <a:rPr lang="en-US" dirty="0" err="1" smtClean="0"/>
              <a:t>pt</a:t>
            </a:r>
            <a:r>
              <a:rPr lang="en-US" dirty="0" smtClean="0"/>
              <a:t> text surrounding an definite area</a:t>
            </a:r>
          </a:p>
          <a:p>
            <a:pPr lvl="1">
              <a:defRPr/>
            </a:pPr>
            <a:r>
              <a:rPr lang="en-US" dirty="0" smtClean="0"/>
              <a:t>Cannot be readable after copy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Pantograph</a:t>
            </a:r>
          </a:p>
          <a:p>
            <a:pPr lvl="1">
              <a:defRPr/>
            </a:pPr>
            <a:r>
              <a:rPr lang="en-US" dirty="0" smtClean="0"/>
              <a:t>Background with an interference pattern hiding words. Words are more visible on copy.</a:t>
            </a:r>
          </a:p>
          <a:p>
            <a:pPr>
              <a:defRPr/>
            </a:pPr>
            <a:r>
              <a:rPr lang="en-US" dirty="0" smtClean="0"/>
              <a:t>Warning Box</a:t>
            </a:r>
          </a:p>
          <a:p>
            <a:pPr lvl="1">
              <a:defRPr/>
            </a:pPr>
            <a:r>
              <a:rPr lang="en-US" dirty="0" smtClean="0"/>
              <a:t>Customizable text box printed right below a pantograph area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706" y="2133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0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756" y="2133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2" name="Picture 4" descr="Copy Void Sam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2013" y="3598863"/>
            <a:ext cx="1068387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105400"/>
            <a:ext cx="3409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40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9342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– Secure </a:t>
            </a:r>
            <a:r>
              <a:rPr lang="en-US" dirty="0" err="1" smtClean="0"/>
              <a:t>DXi</a:t>
            </a:r>
            <a:r>
              <a:rPr lang="en-US" dirty="0" smtClean="0"/>
              <a:t> printers – Printer key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1066800"/>
            <a:ext cx="8826500" cy="609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Secure </a:t>
            </a:r>
            <a:r>
              <a:rPr lang="en-US" u="sng" dirty="0" err="1" smtClean="0"/>
              <a:t>DXi</a:t>
            </a:r>
            <a:r>
              <a:rPr lang="en-US" u="sng" dirty="0" smtClean="0"/>
              <a:t> printer : 3 position printer key lock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4150" y="1600200"/>
            <a:ext cx="8458200" cy="198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TROY Secure</a:t>
            </a:r>
          </a:p>
          <a:p>
            <a:pPr lvl="1">
              <a:defRPr/>
            </a:pPr>
            <a:r>
              <a:rPr lang="en-US" dirty="0" smtClean="0"/>
              <a:t>All jobs treated as secured</a:t>
            </a:r>
          </a:p>
          <a:p>
            <a:pPr lvl="1">
              <a:defRPr/>
            </a:pPr>
            <a:r>
              <a:rPr lang="en-US" dirty="0" smtClean="0"/>
              <a:t>Toner sensing : printer checks if a TROY Security toner cartridge is loaded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9075" y="3608388"/>
            <a:ext cx="82296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Printer Locked</a:t>
            </a:r>
          </a:p>
          <a:p>
            <a:pPr lvl="1">
              <a:defRPr/>
            </a:pPr>
            <a:r>
              <a:rPr lang="en-US" dirty="0" smtClean="0"/>
              <a:t>No job can be printed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9075" y="4886325"/>
            <a:ext cx="86487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HP</a:t>
            </a:r>
          </a:p>
          <a:p>
            <a:pPr lvl="1">
              <a:defRPr/>
            </a:pPr>
            <a:r>
              <a:rPr lang="en-US" dirty="0" smtClean="0"/>
              <a:t>Bypasses the TROY firmware</a:t>
            </a:r>
          </a:p>
        </p:txBody>
      </p:sp>
      <p:pic>
        <p:nvPicPr>
          <p:cNvPr id="6861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6860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0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5720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Rx upgrade kits</a:t>
            </a:r>
            <a:endParaRPr lang="en-US" sz="3200" dirty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2238375" cy="2144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325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8055">
            <a:off x="5084763" y="1557338"/>
            <a:ext cx="3216275" cy="4419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– Rx / DX upgrade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Memory card to plug into the printer internal USB or Compact Flash slot </a:t>
            </a:r>
          </a:p>
          <a:p>
            <a:pPr lvl="1">
              <a:defRPr/>
            </a:pPr>
            <a:r>
              <a:rPr lang="en-US" dirty="0" smtClean="0"/>
              <a:t>Compact flash : 4250/4350</a:t>
            </a:r>
          </a:p>
          <a:p>
            <a:pPr lvl="1">
              <a:defRPr/>
            </a:pPr>
            <a:r>
              <a:rPr lang="en-US" dirty="0" smtClean="0"/>
              <a:t>USB thumb drive : 3005, 3015, 4014, 4015, 4515, MFP 4345, M60x</a:t>
            </a:r>
          </a:p>
          <a:p>
            <a:pPr>
              <a:defRPr/>
            </a:pPr>
            <a:r>
              <a:rPr lang="en-US" dirty="0" smtClean="0"/>
              <a:t>To use in association with TROY Secure Port Monitor software </a:t>
            </a:r>
            <a:r>
              <a:rPr lang="en-US" sz="2000" dirty="0" smtClean="0"/>
              <a:t>(TROY Port Monitor evolution)</a:t>
            </a:r>
          </a:p>
          <a:p>
            <a:pPr>
              <a:defRPr/>
            </a:pPr>
            <a:r>
              <a:rPr lang="en-US" dirty="0" smtClean="0"/>
              <a:t>Adding Anti-copy and anti-fraud security features to a document</a:t>
            </a:r>
          </a:p>
          <a:p>
            <a:pPr lvl="1">
              <a:defRPr/>
            </a:pPr>
            <a:r>
              <a:rPr lang="en-US" dirty="0" smtClean="0"/>
              <a:t>Pantograph</a:t>
            </a:r>
          </a:p>
          <a:p>
            <a:pPr lvl="1">
              <a:defRPr/>
            </a:pPr>
            <a:r>
              <a:rPr lang="en-US" dirty="0" err="1" smtClean="0"/>
              <a:t>TROYMark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MicroPrint</a:t>
            </a:r>
            <a:r>
              <a:rPr lang="en-US" dirty="0" smtClean="0"/>
              <a:t> border</a:t>
            </a:r>
          </a:p>
          <a:p>
            <a:pPr lvl="1">
              <a:defRPr/>
            </a:pPr>
            <a:r>
              <a:rPr lang="en-US" dirty="0" smtClean="0"/>
              <a:t>Warning Box</a:t>
            </a:r>
          </a:p>
          <a:p>
            <a:pPr>
              <a:defRPr/>
            </a:pPr>
            <a:r>
              <a:rPr lang="en-US" dirty="0" smtClean="0"/>
              <a:t>To secure original document as medical prescriptions, contracts, etc…</a:t>
            </a:r>
            <a:endParaRPr lang="en-US" dirty="0"/>
          </a:p>
        </p:txBody>
      </p:sp>
      <p:sp>
        <p:nvSpPr>
          <p:cNvPr id="56324" name="Content Placeholder 2"/>
          <p:cNvSpPr txBox="1">
            <a:spLocks/>
          </p:cNvSpPr>
          <p:nvPr/>
        </p:nvSpPr>
        <p:spPr bwMode="auto">
          <a:xfrm>
            <a:off x="3733800" y="4027488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Signature line</a:t>
            </a:r>
          </a:p>
          <a:p>
            <a:pPr marL="742950" lvl="1" indent="-285750">
              <a:spcBef>
                <a:spcPct val="20000"/>
              </a:spcBef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Encryption</a:t>
            </a:r>
          </a:p>
          <a:p>
            <a:pPr marL="742950" lvl="1" indent="-285750">
              <a:spcBef>
                <a:spcPct val="20000"/>
              </a:spcBef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TROY fonts (no MICR font included)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864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 Secure Rx Printers</a:t>
            </a:r>
            <a:endParaRPr lang="en-US" sz="3200" dirty="0"/>
          </a:p>
        </p:txBody>
      </p:sp>
      <p:pic>
        <p:nvPicPr>
          <p:cNvPr id="64516" name="Picture 3" descr="Screen Clipp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33600"/>
            <a:ext cx="3320441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2133600"/>
            <a:ext cx="4419600" cy="381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3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/>
              <a:t>HP printer + TROY Rx functions embedded</a:t>
            </a:r>
          </a:p>
          <a:p>
            <a:pPr>
              <a:defRPr/>
            </a:pPr>
            <a:r>
              <a:rPr lang="en-US" kern="0" dirty="0" smtClean="0"/>
              <a:t>LJ 3015, M60x</a:t>
            </a:r>
            <a:endParaRPr lang="en-US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</a:t>
            </a:r>
            <a:r>
              <a:rPr lang="en-US" dirty="0" err="1" smtClean="0"/>
              <a:t>SecureUV</a:t>
            </a:r>
            <a:r>
              <a:rPr lang="en-US" dirty="0" smtClean="0"/>
              <a:t> Printer.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86400" cy="53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/>
              <a:t>TROY </a:t>
            </a:r>
            <a:r>
              <a:rPr lang="en-US" sz="2000" dirty="0" err="1" smtClean="0"/>
              <a:t>SecureUV</a:t>
            </a:r>
            <a:r>
              <a:rPr lang="en-US" sz="2000" dirty="0" smtClean="0"/>
              <a:t> Printer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Black and white</a:t>
            </a:r>
            <a:r>
              <a:rPr lang="en-US" sz="2000" dirty="0"/>
              <a:t> </a:t>
            </a:r>
            <a:r>
              <a:rPr lang="en-US" sz="2000" dirty="0" smtClean="0"/>
              <a:t>and UV</a:t>
            </a:r>
          </a:p>
          <a:p>
            <a:pPr>
              <a:defRPr/>
            </a:pPr>
            <a:r>
              <a:rPr lang="en-US" sz="2000" dirty="0" smtClean="0"/>
              <a:t>Dedicated color will print UV</a:t>
            </a:r>
          </a:p>
          <a:p>
            <a:pPr>
              <a:defRPr/>
            </a:pPr>
            <a:r>
              <a:rPr lang="en-US" sz="2000" dirty="0" smtClean="0"/>
              <a:t>Technology LED, high resolution</a:t>
            </a:r>
          </a:p>
          <a:p>
            <a:pPr>
              <a:defRPr/>
            </a:pPr>
            <a:r>
              <a:rPr lang="en-US" sz="2000" dirty="0" smtClean="0"/>
              <a:t>Compact desktop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174108" cy="26133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1" y="4191000"/>
            <a:ext cx="3887386" cy="16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</a:t>
            </a:r>
            <a:r>
              <a:rPr lang="en-US" dirty="0" err="1" smtClean="0"/>
              <a:t>SecurePro</a:t>
            </a:r>
            <a:r>
              <a:rPr lang="en-US" dirty="0" smtClean="0"/>
              <a:t> 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86400" cy="53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/>
              <a:t>TROY </a:t>
            </a:r>
            <a:r>
              <a:rPr lang="en-US" sz="2000" dirty="0" err="1" smtClean="0"/>
              <a:t>SecurePro</a:t>
            </a:r>
            <a:r>
              <a:rPr lang="en-US" sz="2000" dirty="0" smtClean="0"/>
              <a:t> Jet</a:t>
            </a:r>
          </a:p>
          <a:p>
            <a:pPr>
              <a:defRPr/>
            </a:pPr>
            <a:r>
              <a:rPr lang="en-US" sz="2000" dirty="0" smtClean="0"/>
              <a:t>Inkjet color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198"/>
            <a:ext cx="2579074" cy="291502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81200"/>
            <a:ext cx="5300229" cy="4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- TSPE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Secure Print Enterprise</a:t>
            </a:r>
            <a:endParaRPr lang="en-US" dirty="0"/>
          </a:p>
        </p:txBody>
      </p:sp>
      <p:pic>
        <p:nvPicPr>
          <p:cNvPr id="70660" name="Picture 5" descr="TSP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09750"/>
            <a:ext cx="157003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43200" y="1828800"/>
            <a:ext cx="5943600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4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Rx / DX security features integrated into a software</a:t>
            </a:r>
            <a:br>
              <a:rPr lang="en-US" sz="2000" kern="0" dirty="0" smtClean="0"/>
            </a:br>
            <a:endParaRPr lang="en-US" sz="2000" kern="0" dirty="0" smtClean="0"/>
          </a:p>
          <a:p>
            <a:pPr>
              <a:defRPr/>
            </a:pPr>
            <a:r>
              <a:rPr lang="en-US" sz="2000" kern="0" dirty="0" smtClean="0"/>
              <a:t>Software captures the job and add security features then route it to a printer.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48113"/>
            <a:ext cx="6764269" cy="2351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-  TSOM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676400"/>
            <a:ext cx="4619625" cy="4191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Print engine</a:t>
            </a:r>
          </a:p>
          <a:p>
            <a:pPr lvl="1">
              <a:defRPr/>
            </a:pPr>
            <a:r>
              <a:rPr lang="en-US" sz="1400" dirty="0" smtClean="0"/>
              <a:t>Raw data are copied into a folder</a:t>
            </a:r>
          </a:p>
          <a:p>
            <a:pPr lvl="1">
              <a:defRPr/>
            </a:pPr>
            <a:r>
              <a:rPr lang="en-US" sz="1400" dirty="0" smtClean="0"/>
              <a:t>TSOM pick up the file </a:t>
            </a:r>
          </a:p>
          <a:p>
            <a:pPr lvl="1">
              <a:defRPr/>
            </a:pPr>
            <a:r>
              <a:rPr lang="en-US" sz="1400" dirty="0" smtClean="0"/>
              <a:t>Parse the data </a:t>
            </a:r>
          </a:p>
          <a:p>
            <a:pPr lvl="1">
              <a:defRPr/>
            </a:pPr>
            <a:r>
              <a:rPr lang="en-US" sz="1400" dirty="0" smtClean="0"/>
              <a:t>Merge the data with a template</a:t>
            </a:r>
          </a:p>
          <a:p>
            <a:pPr lvl="1">
              <a:defRPr/>
            </a:pPr>
            <a:r>
              <a:rPr lang="en-US" sz="1400" dirty="0" smtClean="0"/>
              <a:t>Add the TROY security features </a:t>
            </a:r>
          </a:p>
          <a:p>
            <a:pPr lvl="1">
              <a:defRPr/>
            </a:pPr>
            <a:r>
              <a:rPr lang="en-US" sz="1400" dirty="0" smtClean="0"/>
              <a:t>Send it to the printer fleet</a:t>
            </a: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>
              <a:defRPr/>
            </a:pPr>
            <a:r>
              <a:rPr lang="en-US" sz="2000" dirty="0" smtClean="0"/>
              <a:t>When?</a:t>
            </a:r>
          </a:p>
          <a:p>
            <a:pPr lvl="1">
              <a:defRPr/>
            </a:pPr>
            <a:r>
              <a:rPr lang="en-US" sz="1400" dirty="0" smtClean="0"/>
              <a:t>Customer has data to print into an elaborate template automatically.</a:t>
            </a:r>
          </a:p>
          <a:p>
            <a:pPr lvl="1">
              <a:defRPr/>
            </a:pPr>
            <a:r>
              <a:rPr lang="en-US" sz="1400" dirty="0" smtClean="0"/>
              <a:t>No user interface needed, works in the background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78168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TROY Secure Output Manager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797300" cy="1820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370337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Security Printers</a:t>
            </a:r>
            <a:endParaRPr lang="en-US" sz="3200" dirty="0"/>
          </a:p>
        </p:txBody>
      </p:sp>
      <p:pic>
        <p:nvPicPr>
          <p:cNvPr id="5124" name="Picture 5" descr="http://store.troygroup.com/troystore/images/PRODUCT/medium/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-  TCWS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438400"/>
            <a:ext cx="7677150" cy="32766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English only</a:t>
            </a:r>
          </a:p>
          <a:p>
            <a:pPr>
              <a:defRPr/>
            </a:pPr>
            <a:r>
              <a:rPr lang="en-US" sz="1600" dirty="0" smtClean="0"/>
              <a:t>Windows 7 only</a:t>
            </a:r>
            <a:endParaRPr lang="en-US" sz="1100" dirty="0"/>
          </a:p>
          <a:p>
            <a:pPr>
              <a:defRPr/>
            </a:pPr>
            <a:r>
              <a:rPr lang="en-US" sz="1600" dirty="0" smtClean="0"/>
              <a:t>User Interface</a:t>
            </a:r>
          </a:p>
          <a:p>
            <a:pPr>
              <a:defRPr/>
            </a:pPr>
            <a:r>
              <a:rPr lang="en-US" sz="1600" dirty="0" smtClean="0"/>
              <a:t>Signature cards</a:t>
            </a:r>
          </a:p>
          <a:p>
            <a:pPr>
              <a:defRPr/>
            </a:pPr>
            <a:r>
              <a:rPr lang="en-US" sz="1600" dirty="0" smtClean="0"/>
              <a:t>Manual checks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dirty="0"/>
              <a:t>When?</a:t>
            </a:r>
          </a:p>
          <a:p>
            <a:pPr lvl="1">
              <a:defRPr/>
            </a:pPr>
            <a:r>
              <a:rPr lang="en-US" sz="1400" dirty="0"/>
              <a:t>Customer has data to print into an elaborate </a:t>
            </a:r>
            <a:r>
              <a:rPr lang="en-US" sz="1400" dirty="0" smtClean="0"/>
              <a:t>template.</a:t>
            </a:r>
          </a:p>
          <a:p>
            <a:pPr lvl="1">
              <a:defRPr/>
            </a:pPr>
            <a:r>
              <a:rPr lang="en-US" sz="1400" dirty="0" smtClean="0"/>
              <a:t>Needs for user interface, user roles and permissions, approvals, logs</a:t>
            </a:r>
            <a:endParaRPr lang="en-US" sz="1400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78168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TROY </a:t>
            </a:r>
            <a:r>
              <a:rPr lang="en-US" u="sng" dirty="0" err="1" smtClean="0"/>
              <a:t>CheckWriting</a:t>
            </a:r>
            <a:r>
              <a:rPr lang="en-US" u="sng" dirty="0" smtClean="0"/>
              <a:t> Software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350" y="1828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smtClean="0"/>
              <a:t>Check Printing Software</a:t>
            </a:r>
            <a:endParaRPr lang="en-US" sz="1100" kern="0" dirty="0" smtClean="0"/>
          </a:p>
        </p:txBody>
      </p:sp>
    </p:spTree>
    <p:extLst>
      <p:ext uri="{BB962C8B-B14F-4D97-AF65-F5344CB8AC3E}">
        <p14:creationId xmlns:p14="http://schemas.microsoft.com/office/powerpoint/2010/main" val="224374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-  Secure </a:t>
            </a:r>
            <a:r>
              <a:rPr lang="en-US" dirty="0" err="1" smtClean="0"/>
              <a:t>CheckFlow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2362200"/>
            <a:ext cx="7677150" cy="32766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Web application</a:t>
            </a:r>
          </a:p>
          <a:p>
            <a:pPr>
              <a:defRPr/>
            </a:pPr>
            <a:r>
              <a:rPr lang="en-US" sz="1600" dirty="0" smtClean="0"/>
              <a:t>User Interface</a:t>
            </a:r>
          </a:p>
          <a:p>
            <a:pPr>
              <a:defRPr/>
            </a:pPr>
            <a:r>
              <a:rPr lang="en-US" sz="1600" dirty="0" smtClean="0"/>
              <a:t>Manual checks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800" dirty="0"/>
              <a:t>When?</a:t>
            </a:r>
          </a:p>
          <a:p>
            <a:pPr lvl="1">
              <a:defRPr/>
            </a:pPr>
            <a:r>
              <a:rPr lang="en-US" sz="1400" dirty="0" smtClean="0"/>
              <a:t>Big deals</a:t>
            </a:r>
          </a:p>
          <a:p>
            <a:pPr lvl="1">
              <a:defRPr/>
            </a:pPr>
            <a:r>
              <a:rPr lang="en-US" sz="1400" dirty="0" smtClean="0"/>
              <a:t>Customer </a:t>
            </a:r>
            <a:r>
              <a:rPr lang="en-US" sz="1400" dirty="0"/>
              <a:t>has data to print into an elaborate </a:t>
            </a:r>
            <a:r>
              <a:rPr lang="en-US" sz="1400" dirty="0" smtClean="0"/>
              <a:t>template.</a:t>
            </a:r>
          </a:p>
          <a:p>
            <a:pPr lvl="1">
              <a:defRPr/>
            </a:pPr>
            <a:r>
              <a:rPr lang="en-US" sz="1400" dirty="0" smtClean="0"/>
              <a:t>Needs for user interface, user roles and permissions, approvals, logs</a:t>
            </a:r>
            <a:endParaRPr lang="en-US" sz="1400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78168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Secure </a:t>
            </a:r>
            <a:r>
              <a:rPr lang="en-US" u="sng" dirty="0" err="1" smtClean="0"/>
              <a:t>CheckFlow</a:t>
            </a:r>
            <a:endParaRPr lang="en-US" u="sng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350" y="1828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smtClean="0"/>
              <a:t>Check Printing Software</a:t>
            </a:r>
            <a:endParaRPr lang="en-US" sz="1100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987408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6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-  Check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3657600"/>
            <a:ext cx="7677150" cy="16002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sz="1800" dirty="0"/>
              <a:t>When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endParaRPr lang="en-US" sz="1800" dirty="0"/>
          </a:p>
          <a:p>
            <a:pPr lvl="1">
              <a:defRPr/>
            </a:pPr>
            <a:r>
              <a:rPr lang="en-US" sz="1400" dirty="0" smtClean="0"/>
              <a:t>Customer  needs an add-on to Sage 50 or QuickBooks to print checks</a:t>
            </a:r>
          </a:p>
          <a:p>
            <a:pPr marL="0" indent="0">
              <a:buNone/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78168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TROY </a:t>
            </a:r>
            <a:r>
              <a:rPr lang="en-US" u="sng" dirty="0" err="1" smtClean="0"/>
              <a:t>CheckPrinting</a:t>
            </a:r>
            <a:endParaRPr lang="en-US" u="sng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350" y="1828800"/>
            <a:ext cx="86106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smtClean="0"/>
              <a:t>Sage 50</a:t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endParaRPr lang="en-US" sz="1600" kern="0" dirty="0" smtClean="0"/>
          </a:p>
          <a:p>
            <a:pPr>
              <a:defRPr/>
            </a:pPr>
            <a:r>
              <a:rPr lang="en-US" sz="1600" kern="0" dirty="0" err="1" smtClean="0"/>
              <a:t>Quickbooks</a:t>
            </a:r>
            <a:endParaRPr lang="en-US" sz="1600" kern="0" dirty="0" smtClean="0"/>
          </a:p>
          <a:p>
            <a:pPr>
              <a:defRPr/>
            </a:pPr>
            <a:endParaRPr lang="en-US" sz="1100" kern="0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43" y="1792231"/>
            <a:ext cx="2657843" cy="60820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43" y="2581159"/>
            <a:ext cx="2619743" cy="8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56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Products – Security printers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Input tray </a:t>
            </a:r>
            <a:r>
              <a:rPr lang="en-US" dirty="0"/>
              <a:t>provides security to prevent unauthorized access to high </a:t>
            </a:r>
            <a:r>
              <a:rPr lang="en-US" dirty="0" smtClean="0"/>
              <a:t>value </a:t>
            </a:r>
            <a:r>
              <a:rPr lang="en-US" dirty="0"/>
              <a:t>paper stock.  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6148" name="Picture 5" descr="http://store.troygroup.com/troystore/images/product/medium/1638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73375"/>
            <a:ext cx="2609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://store.troygroup.com/troystore/images/PRODUCT/medium/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927350"/>
            <a:ext cx="33528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4290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Font cards</a:t>
            </a:r>
            <a:endParaRPr lang="en-US" sz="3200" dirty="0"/>
          </a:p>
        </p:txBody>
      </p:sp>
      <p:pic>
        <p:nvPicPr>
          <p:cNvPr id="7172" name="Picture 4" descr="http://store.troygroup.com/troystore/images/PRODUCT/medium/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812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Products – Font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pPr>
              <a:spcBef>
                <a:spcPts val="3000"/>
              </a:spcBef>
              <a:defRPr/>
            </a:pPr>
            <a:r>
              <a:rPr lang="en-US" dirty="0"/>
              <a:t>DIMM, Compact Flash or USB thumb drive housing </a:t>
            </a:r>
            <a:r>
              <a:rPr lang="en-US" dirty="0" smtClean="0"/>
              <a:t>TROY PCL5e printer </a:t>
            </a:r>
            <a:r>
              <a:rPr lang="en-US" dirty="0"/>
              <a:t>resident </a:t>
            </a:r>
            <a:r>
              <a:rPr lang="en-US" dirty="0" smtClean="0"/>
              <a:t>fonts - </a:t>
            </a:r>
            <a:r>
              <a:rPr lang="en-US" u="sng" dirty="0"/>
              <a:t>Only visible on </a:t>
            </a:r>
            <a:r>
              <a:rPr lang="en-US" u="sng" dirty="0" smtClean="0"/>
              <a:t>outputs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Bar code fonts: </a:t>
            </a:r>
            <a:r>
              <a:rPr lang="en-US" sz="1600" u="sng" dirty="0" smtClean="0">
                <a:solidFill>
                  <a:schemeClr val="accent2"/>
                </a:solidFill>
              </a:rPr>
              <a:t>UPC-A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2"/>
                </a:solidFill>
              </a:rPr>
              <a:t>UPC-E, EAN-8, EAN-13, </a:t>
            </a:r>
            <a:r>
              <a:rPr lang="en-US" sz="1600" u="sng" dirty="0" smtClean="0">
                <a:solidFill>
                  <a:schemeClr val="accent2"/>
                </a:solidFill>
              </a:rPr>
              <a:t>BC25</a:t>
            </a:r>
            <a:r>
              <a:rPr lang="en-US" sz="1600" dirty="0" smtClean="0">
                <a:solidFill>
                  <a:schemeClr val="accent2"/>
                </a:solidFill>
              </a:rPr>
              <a:t>, BC39, BC128, </a:t>
            </a:r>
            <a:r>
              <a:rPr lang="en-US" sz="1600" u="sng" dirty="0" smtClean="0">
                <a:solidFill>
                  <a:schemeClr val="accent2"/>
                </a:solidFill>
              </a:rPr>
              <a:t>POSTNET</a:t>
            </a:r>
            <a:r>
              <a:rPr lang="en-US" sz="1600" dirty="0" smtClean="0">
                <a:solidFill>
                  <a:schemeClr val="accent2"/>
                </a:solidFill>
              </a:rPr>
              <a:t>, POSNET reverse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MICR fonts: </a:t>
            </a:r>
            <a:r>
              <a:rPr lang="en-US" sz="1600" u="sng" dirty="0" smtClean="0">
                <a:solidFill>
                  <a:schemeClr val="accent2"/>
                </a:solidFill>
              </a:rPr>
              <a:t>E-13B</a:t>
            </a:r>
            <a:r>
              <a:rPr lang="en-US" sz="2000" dirty="0" smtClean="0"/>
              <a:t>, </a:t>
            </a:r>
            <a:r>
              <a:rPr lang="en-US" sz="1600" u="sng" dirty="0" smtClean="0">
                <a:solidFill>
                  <a:schemeClr val="accent2"/>
                </a:solidFill>
              </a:rPr>
              <a:t>CMC7</a:t>
            </a:r>
          </a:p>
          <a:p>
            <a:pPr>
              <a:spcBef>
                <a:spcPts val="3000"/>
              </a:spcBef>
              <a:defRPr/>
            </a:pPr>
            <a:r>
              <a:rPr lang="en-US" dirty="0" err="1" smtClean="0"/>
              <a:t>MicroPrint</a:t>
            </a:r>
            <a:r>
              <a:rPr lang="en-US" dirty="0" smtClean="0"/>
              <a:t> font : </a:t>
            </a:r>
            <a:r>
              <a:rPr lang="en-US" sz="1800" dirty="0" smtClean="0">
                <a:solidFill>
                  <a:schemeClr val="accent2"/>
                </a:solidFill>
              </a:rPr>
              <a:t>0.6 </a:t>
            </a:r>
            <a:r>
              <a:rPr lang="en-US" sz="1800" dirty="0" err="1" smtClean="0">
                <a:solidFill>
                  <a:schemeClr val="accent2"/>
                </a:solidFill>
              </a:rPr>
              <a:t>pt</a:t>
            </a:r>
            <a:r>
              <a:rPr lang="en-US" sz="1800" dirty="0" smtClean="0">
                <a:solidFill>
                  <a:schemeClr val="accent2"/>
                </a:solidFill>
              </a:rPr>
              <a:t> font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Security fonts: </a:t>
            </a:r>
            <a:r>
              <a:rPr lang="en-US" sz="1600" u="sng" dirty="0" smtClean="0">
                <a:solidFill>
                  <a:schemeClr val="accent2"/>
                </a:solidFill>
              </a:rPr>
              <a:t>ECF</a:t>
            </a:r>
            <a:r>
              <a:rPr lang="en-US" sz="1600" dirty="0" smtClean="0">
                <a:solidFill>
                  <a:schemeClr val="accent2"/>
                </a:solidFill>
              </a:rPr>
              <a:t>, LCF, SCF, </a:t>
            </a:r>
            <a:r>
              <a:rPr lang="en-US" sz="1600" u="sng" dirty="0" smtClean="0">
                <a:solidFill>
                  <a:schemeClr val="accent2"/>
                </a:solidFill>
              </a:rPr>
              <a:t>Security font</a:t>
            </a:r>
            <a:r>
              <a:rPr lang="en-US" sz="1600" dirty="0" smtClean="0">
                <a:solidFill>
                  <a:schemeClr val="accent2"/>
                </a:solidFill>
              </a:rPr>
              <a:t>, International Convenience </a:t>
            </a:r>
            <a:r>
              <a:rPr lang="en-US" sz="1600" dirty="0">
                <a:solidFill>
                  <a:schemeClr val="accent2"/>
                </a:solidFill>
              </a:rPr>
              <a:t>Amount (</a:t>
            </a:r>
            <a:r>
              <a:rPr lang="en-US" sz="1600" u="sng" dirty="0">
                <a:solidFill>
                  <a:schemeClr val="accent2"/>
                </a:solidFill>
              </a:rPr>
              <a:t>FR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u="sng" dirty="0">
                <a:solidFill>
                  <a:schemeClr val="accent2"/>
                </a:solidFill>
              </a:rPr>
              <a:t>SP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u="sng" dirty="0">
                <a:solidFill>
                  <a:schemeClr val="accent2"/>
                </a:solidFill>
              </a:rPr>
              <a:t>UK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ts val="3000"/>
              </a:spcBef>
              <a:defRPr/>
            </a:pPr>
            <a:r>
              <a:rPr lang="en-US" sz="2000" dirty="0" smtClean="0"/>
              <a:t>MISC: </a:t>
            </a:r>
            <a:r>
              <a:rPr lang="en-US" sz="1600" u="sng" dirty="0" smtClean="0">
                <a:solidFill>
                  <a:schemeClr val="accent2"/>
                </a:solidFill>
              </a:rPr>
              <a:t>OCR 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2"/>
                </a:solidFill>
              </a:rPr>
              <a:t>OCR B</a:t>
            </a:r>
            <a:r>
              <a:rPr lang="en-US" sz="1600" dirty="0" smtClean="0"/>
              <a:t>, </a:t>
            </a:r>
            <a:r>
              <a:rPr lang="en-US" sz="1600" u="sng" dirty="0" smtClean="0">
                <a:solidFill>
                  <a:schemeClr val="accent2"/>
                </a:solidFill>
              </a:rPr>
              <a:t>TROY Helvetica reverse</a:t>
            </a:r>
            <a:endParaRPr lang="en-US" sz="1600" u="sng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14575" y="2398713"/>
            <a:ext cx="2676525" cy="1222375"/>
            <a:chOff x="2200275" y="2438400"/>
            <a:chExt cx="2676525" cy="1221353"/>
          </a:xfrm>
        </p:grpSpPr>
        <p:sp>
          <p:nvSpPr>
            <p:cNvPr id="8230" name="Rounded Rectangular Callout 14"/>
            <p:cNvSpPr>
              <a:spLocks/>
            </p:cNvSpPr>
            <p:nvPr/>
          </p:nvSpPr>
          <p:spPr bwMode="auto">
            <a:xfrm>
              <a:off x="2200275" y="2438400"/>
              <a:ext cx="2676525" cy="1221353"/>
            </a:xfrm>
            <a:custGeom>
              <a:avLst/>
              <a:gdLst>
                <a:gd name="T0" fmla="*/ 0 w 4038600"/>
                <a:gd name="T1" fmla="*/ 155 h 1557347"/>
                <a:gd name="T2" fmla="*/ 1 w 4038600"/>
                <a:gd name="T3" fmla="*/ 0 h 1557347"/>
                <a:gd name="T4" fmla="*/ 5 w 4038600"/>
                <a:gd name="T5" fmla="*/ 0 h 1557347"/>
                <a:gd name="T6" fmla="*/ 5 w 4038600"/>
                <a:gd name="T7" fmla="*/ 0 h 1557347"/>
                <a:gd name="T8" fmla="*/ 11 w 4038600"/>
                <a:gd name="T9" fmla="*/ 0 h 1557347"/>
                <a:gd name="T10" fmla="*/ 25 w 4038600"/>
                <a:gd name="T11" fmla="*/ 0 h 1557347"/>
                <a:gd name="T12" fmla="*/ 27 w 4038600"/>
                <a:gd name="T13" fmla="*/ 155 h 1557347"/>
                <a:gd name="T14" fmla="*/ 27 w 4038600"/>
                <a:gd name="T15" fmla="*/ 540 h 1557347"/>
                <a:gd name="T16" fmla="*/ 27 w 4038600"/>
                <a:gd name="T17" fmla="*/ 540 h 1557347"/>
                <a:gd name="T18" fmla="*/ 27 w 4038600"/>
                <a:gd name="T19" fmla="*/ 772 h 1557347"/>
                <a:gd name="T20" fmla="*/ 27 w 4038600"/>
                <a:gd name="T21" fmla="*/ 772 h 1557347"/>
                <a:gd name="T22" fmla="*/ 25 w 4038600"/>
                <a:gd name="T23" fmla="*/ 928 h 1557347"/>
                <a:gd name="T24" fmla="*/ 5 w 4038600"/>
                <a:gd name="T25" fmla="*/ 911 h 1557347"/>
                <a:gd name="T26" fmla="*/ 4 w 4038600"/>
                <a:gd name="T27" fmla="*/ 1354 h 1557347"/>
                <a:gd name="T28" fmla="*/ 4 w 4038600"/>
                <a:gd name="T29" fmla="*/ 928 h 1557347"/>
                <a:gd name="T30" fmla="*/ 1 w 4038600"/>
                <a:gd name="T31" fmla="*/ 928 h 1557347"/>
                <a:gd name="T32" fmla="*/ 0 w 4038600"/>
                <a:gd name="T33" fmla="*/ 772 h 1557347"/>
                <a:gd name="T34" fmla="*/ 0 w 4038600"/>
                <a:gd name="T35" fmla="*/ 772 h 1557347"/>
                <a:gd name="T36" fmla="*/ 0 w 4038600"/>
                <a:gd name="T37" fmla="*/ 540 h 1557347"/>
                <a:gd name="T38" fmla="*/ 0 w 4038600"/>
                <a:gd name="T39" fmla="*/ 540 h 1557347"/>
                <a:gd name="T40" fmla="*/ 0 w 4038600"/>
                <a:gd name="T41" fmla="*/ 155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38600"/>
                <a:gd name="T64" fmla="*/ 0 h 1557347"/>
                <a:gd name="T65" fmla="*/ 4038600 w 4038600"/>
                <a:gd name="T66" fmla="*/ 1557347 h 1557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31" name="Picture 4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5537" y="2696605"/>
              <a:ext cx="22860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86000" y="3429000"/>
            <a:ext cx="790575" cy="5715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1219200" y="3886200"/>
            <a:ext cx="2514600" cy="1123950"/>
            <a:chOff x="1219200" y="1924050"/>
            <a:chExt cx="2514600" cy="1123950"/>
          </a:xfrm>
          <a:solidFill>
            <a:schemeClr val="bg1"/>
          </a:solidFill>
        </p:grpSpPr>
        <p:sp>
          <p:nvSpPr>
            <p:cNvPr id="9" name="Rounded Rectangular Callout 14"/>
            <p:cNvSpPr>
              <a:spLocks/>
            </p:cNvSpPr>
            <p:nvPr/>
          </p:nvSpPr>
          <p:spPr bwMode="auto">
            <a:xfrm>
              <a:off x="1219200" y="1924050"/>
              <a:ext cx="2514600" cy="1123950"/>
            </a:xfrm>
            <a:custGeom>
              <a:avLst/>
              <a:gdLst>
                <a:gd name="T0" fmla="*/ 0 w 4038600"/>
                <a:gd name="T1" fmla="*/ 177804 h 1557347"/>
                <a:gd name="T2" fmla="*/ 177804 w 4038600"/>
                <a:gd name="T3" fmla="*/ 0 h 1557347"/>
                <a:gd name="T4" fmla="*/ 673100 w 4038600"/>
                <a:gd name="T5" fmla="*/ 0 h 1557347"/>
                <a:gd name="T6" fmla="*/ 673100 w 4038600"/>
                <a:gd name="T7" fmla="*/ 0 h 1557347"/>
                <a:gd name="T8" fmla="*/ 1682750 w 4038600"/>
                <a:gd name="T9" fmla="*/ 0 h 1557347"/>
                <a:gd name="T10" fmla="*/ 3860796 w 4038600"/>
                <a:gd name="T11" fmla="*/ 0 h 1557347"/>
                <a:gd name="T12" fmla="*/ 4038600 w 4038600"/>
                <a:gd name="T13" fmla="*/ 177804 h 1557347"/>
                <a:gd name="T14" fmla="*/ 4038600 w 4038600"/>
                <a:gd name="T15" fmla="*/ 622300 h 1557347"/>
                <a:gd name="T16" fmla="*/ 4038600 w 4038600"/>
                <a:gd name="T17" fmla="*/ 622300 h 1557347"/>
                <a:gd name="T18" fmla="*/ 4038600 w 4038600"/>
                <a:gd name="T19" fmla="*/ 889000 h 1557347"/>
                <a:gd name="T20" fmla="*/ 4038600 w 4038600"/>
                <a:gd name="T21" fmla="*/ 888996 h 1557347"/>
                <a:gd name="T22" fmla="*/ 3860796 w 4038600"/>
                <a:gd name="T23" fmla="*/ 1066800 h 1557347"/>
                <a:gd name="T24" fmla="*/ 777875 w 4038600"/>
                <a:gd name="T25" fmla="*/ 1047750 h 1557347"/>
                <a:gd name="T26" fmla="*/ 538547 w 4038600"/>
                <a:gd name="T27" fmla="*/ 1557347 h 1557347"/>
                <a:gd name="T28" fmla="*/ 568325 w 4038600"/>
                <a:gd name="T29" fmla="*/ 1066800 h 1557347"/>
                <a:gd name="T30" fmla="*/ 177804 w 4038600"/>
                <a:gd name="T31" fmla="*/ 1066800 h 1557347"/>
                <a:gd name="T32" fmla="*/ 0 w 4038600"/>
                <a:gd name="T33" fmla="*/ 888996 h 1557347"/>
                <a:gd name="T34" fmla="*/ 0 w 4038600"/>
                <a:gd name="T35" fmla="*/ 889000 h 1557347"/>
                <a:gd name="T36" fmla="*/ 0 w 4038600"/>
                <a:gd name="T37" fmla="*/ 622300 h 1557347"/>
                <a:gd name="T38" fmla="*/ 0 w 4038600"/>
                <a:gd name="T39" fmla="*/ 622300 h 1557347"/>
                <a:gd name="T40" fmla="*/ 0 w 4038600"/>
                <a:gd name="T41" fmla="*/ 177804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" name="Picture 5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 rot="10800000">
              <a:off x="1718467" y="2122488"/>
              <a:ext cx="1516063" cy="36353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076575" y="3467100"/>
            <a:ext cx="657225" cy="5715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43600" y="1714500"/>
            <a:ext cx="2514600" cy="838200"/>
            <a:chOff x="1219200" y="1981200"/>
            <a:chExt cx="2514600" cy="838200"/>
          </a:xfrm>
          <a:solidFill>
            <a:schemeClr val="bg1"/>
          </a:solidFill>
        </p:grpSpPr>
        <p:sp>
          <p:nvSpPr>
            <p:cNvPr id="14" name="Rounded Rectangular Callout 14"/>
            <p:cNvSpPr>
              <a:spLocks/>
            </p:cNvSpPr>
            <p:nvPr/>
          </p:nvSpPr>
          <p:spPr bwMode="auto">
            <a:xfrm>
              <a:off x="1219200" y="1981200"/>
              <a:ext cx="2514600" cy="838200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458466" y="2133600"/>
              <a:ext cx="2036068" cy="231648"/>
            </a:xfrm>
            <a:prstGeom prst="rect">
              <a:avLst/>
            </a:prstGeom>
            <a:grpFill/>
          </p:spPr>
        </p:pic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943600" y="2552700"/>
            <a:ext cx="533400" cy="3429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76575" y="1562100"/>
            <a:ext cx="1685546" cy="1066800"/>
            <a:chOff x="1219200" y="1981200"/>
            <a:chExt cx="1685546" cy="1066800"/>
          </a:xfrm>
          <a:solidFill>
            <a:schemeClr val="bg1"/>
          </a:solidFill>
        </p:grpSpPr>
        <p:sp>
          <p:nvSpPr>
            <p:cNvPr id="17" name="Rounded Rectangular Callout 14"/>
            <p:cNvSpPr>
              <a:spLocks/>
            </p:cNvSpPr>
            <p:nvPr/>
          </p:nvSpPr>
          <p:spPr bwMode="auto">
            <a:xfrm>
              <a:off x="1219200" y="1981200"/>
              <a:ext cx="1685546" cy="1066800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485900" y="2039111"/>
              <a:ext cx="1152146" cy="627889"/>
            </a:xfrm>
            <a:prstGeom prst="rect">
              <a:avLst/>
            </a:prstGeom>
            <a:grpFill/>
          </p:spPr>
        </p:pic>
      </p:grp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19400" y="2552700"/>
            <a:ext cx="685800" cy="3429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2136648"/>
            <a:ext cx="2514600" cy="758952"/>
            <a:chOff x="1219200" y="2289048"/>
            <a:chExt cx="2514600" cy="758952"/>
          </a:xfrm>
          <a:solidFill>
            <a:schemeClr val="bg1"/>
          </a:solidFill>
        </p:grpSpPr>
        <p:sp>
          <p:nvSpPr>
            <p:cNvPr id="21" name="Rounded Rectangular Callout 14"/>
            <p:cNvSpPr>
              <a:spLocks/>
            </p:cNvSpPr>
            <p:nvPr/>
          </p:nvSpPr>
          <p:spPr bwMode="auto">
            <a:xfrm>
              <a:off x="1219200" y="2289048"/>
              <a:ext cx="2514600" cy="758952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1342641" y="2442972"/>
              <a:ext cx="2267717" cy="225552"/>
            </a:xfrm>
            <a:prstGeom prst="rect">
              <a:avLst/>
            </a:prstGeom>
            <a:grpFill/>
          </p:spPr>
        </p:pic>
      </p:grpSp>
      <p:sp>
        <p:nvSpPr>
          <p:cNvPr id="7" name="Oval 6"/>
          <p:cNvSpPr/>
          <p:nvPr/>
        </p:nvSpPr>
        <p:spPr bwMode="auto">
          <a:xfrm>
            <a:off x="390525" y="2895600"/>
            <a:ext cx="1219200" cy="22860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26"/>
          <p:cNvGrpSpPr/>
          <p:nvPr/>
        </p:nvGrpSpPr>
        <p:grpSpPr>
          <a:xfrm>
            <a:off x="1037841" y="4289298"/>
            <a:ext cx="2514600" cy="816102"/>
            <a:chOff x="1219200" y="2356454"/>
            <a:chExt cx="2514600" cy="816102"/>
          </a:xfrm>
          <a:solidFill>
            <a:schemeClr val="bg1">
              <a:lumMod val="95000"/>
            </a:schemeClr>
          </a:solidFill>
        </p:grpSpPr>
        <p:sp>
          <p:nvSpPr>
            <p:cNvPr id="28" name="Rounded Rectangular Callout 14"/>
            <p:cNvSpPr>
              <a:spLocks/>
            </p:cNvSpPr>
            <p:nvPr/>
          </p:nvSpPr>
          <p:spPr bwMode="auto">
            <a:xfrm>
              <a:off x="1219200" y="2356454"/>
              <a:ext cx="2514600" cy="816102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connsiteX0" fmla="*/ 0 w 4038600"/>
                <a:gd name="connsiteY0" fmla="*/ 177804 h 1557347"/>
                <a:gd name="connsiteX1" fmla="*/ 177804 w 4038600"/>
                <a:gd name="connsiteY1" fmla="*/ 0 h 1557347"/>
                <a:gd name="connsiteX2" fmla="*/ 673100 w 4038600"/>
                <a:gd name="connsiteY2" fmla="*/ 0 h 1557347"/>
                <a:gd name="connsiteX3" fmla="*/ 1682750 w 4038600"/>
                <a:gd name="connsiteY3" fmla="*/ 0 h 1557347"/>
                <a:gd name="connsiteX4" fmla="*/ 3860796 w 4038600"/>
                <a:gd name="connsiteY4" fmla="*/ 0 h 1557347"/>
                <a:gd name="connsiteX5" fmla="*/ 4038600 w 4038600"/>
                <a:gd name="connsiteY5" fmla="*/ 177804 h 1557347"/>
                <a:gd name="connsiteX6" fmla="*/ 4038600 w 4038600"/>
                <a:gd name="connsiteY6" fmla="*/ 622300 h 1557347"/>
                <a:gd name="connsiteX7" fmla="*/ 4038600 w 4038600"/>
                <a:gd name="connsiteY7" fmla="*/ 889000 h 1557347"/>
                <a:gd name="connsiteX8" fmla="*/ 4038600 w 4038600"/>
                <a:gd name="connsiteY8" fmla="*/ 888996 h 1557347"/>
                <a:gd name="connsiteX9" fmla="*/ 3860796 w 4038600"/>
                <a:gd name="connsiteY9" fmla="*/ 1066800 h 1557347"/>
                <a:gd name="connsiteX10" fmla="*/ 3087831 w 4038600"/>
                <a:gd name="connsiteY10" fmla="*/ 1067295 h 1557347"/>
                <a:gd name="connsiteX11" fmla="*/ 538547 w 4038600"/>
                <a:gd name="connsiteY11" fmla="*/ 1557347 h 1557347"/>
                <a:gd name="connsiteX12" fmla="*/ 568325 w 4038600"/>
                <a:gd name="connsiteY12" fmla="*/ 1066800 h 1557347"/>
                <a:gd name="connsiteX13" fmla="*/ 177804 w 4038600"/>
                <a:gd name="connsiteY13" fmla="*/ 1066800 h 1557347"/>
                <a:gd name="connsiteX14" fmla="*/ 0 w 4038600"/>
                <a:gd name="connsiteY14" fmla="*/ 888996 h 1557347"/>
                <a:gd name="connsiteX15" fmla="*/ 0 w 4038600"/>
                <a:gd name="connsiteY15" fmla="*/ 889000 h 1557347"/>
                <a:gd name="connsiteX16" fmla="*/ 0 w 4038600"/>
                <a:gd name="connsiteY16" fmla="*/ 622300 h 1557347"/>
                <a:gd name="connsiteX17" fmla="*/ 0 w 4038600"/>
                <a:gd name="connsiteY17" fmla="*/ 177804 h 155734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568325 w 4038600"/>
                <a:gd name="connsiteY12" fmla="*/ 1066800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2801794 w 4038600"/>
                <a:gd name="connsiteY12" fmla="*/ 1066801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8600" h="167461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3087831" y="1067295"/>
                  </a:lnTo>
                  <a:cubicBezTo>
                    <a:pt x="3089643" y="1269736"/>
                    <a:pt x="3091456" y="1472176"/>
                    <a:pt x="3093268" y="1674617"/>
                  </a:cubicBezTo>
                  <a:lnTo>
                    <a:pt x="2801794" y="1066801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1318257" y="2401411"/>
              <a:ext cx="2316485" cy="390145"/>
            </a:xfrm>
            <a:prstGeom prst="rect">
              <a:avLst/>
            </a:prstGeom>
            <a:grpFill/>
          </p:spPr>
        </p:pic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619375" y="4991100"/>
            <a:ext cx="657225" cy="4191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4533900" y="4343400"/>
            <a:ext cx="1676400" cy="762000"/>
            <a:chOff x="2057400" y="2286000"/>
            <a:chExt cx="1676400" cy="762000"/>
          </a:xfrm>
        </p:grpSpPr>
        <p:sp>
          <p:nvSpPr>
            <p:cNvPr id="32" name="Rounded Rectangular Callout 11"/>
            <p:cNvSpPr/>
            <p:nvPr/>
          </p:nvSpPr>
          <p:spPr bwMode="auto">
            <a:xfrm>
              <a:off x="2057400" y="2286000"/>
              <a:ext cx="1676400" cy="762000"/>
            </a:xfrm>
            <a:custGeom>
              <a:avLst/>
              <a:gdLst>
                <a:gd name="connsiteX0" fmla="*/ 0 w 1676400"/>
                <a:gd name="connsiteY0" fmla="*/ 63501 h 381000"/>
                <a:gd name="connsiteX1" fmla="*/ 63501 w 1676400"/>
                <a:gd name="connsiteY1" fmla="*/ 0 h 381000"/>
                <a:gd name="connsiteX2" fmla="*/ 279400 w 1676400"/>
                <a:gd name="connsiteY2" fmla="*/ 0 h 381000"/>
                <a:gd name="connsiteX3" fmla="*/ 279400 w 1676400"/>
                <a:gd name="connsiteY3" fmla="*/ 0 h 381000"/>
                <a:gd name="connsiteX4" fmla="*/ 698500 w 1676400"/>
                <a:gd name="connsiteY4" fmla="*/ 0 h 381000"/>
                <a:gd name="connsiteX5" fmla="*/ 1612899 w 1676400"/>
                <a:gd name="connsiteY5" fmla="*/ 0 h 381000"/>
                <a:gd name="connsiteX6" fmla="*/ 1676400 w 1676400"/>
                <a:gd name="connsiteY6" fmla="*/ 63501 h 381000"/>
                <a:gd name="connsiteX7" fmla="*/ 1676400 w 1676400"/>
                <a:gd name="connsiteY7" fmla="*/ 222250 h 381000"/>
                <a:gd name="connsiteX8" fmla="*/ 1676400 w 1676400"/>
                <a:gd name="connsiteY8" fmla="*/ 222250 h 381000"/>
                <a:gd name="connsiteX9" fmla="*/ 1676400 w 1676400"/>
                <a:gd name="connsiteY9" fmla="*/ 317500 h 381000"/>
                <a:gd name="connsiteX10" fmla="*/ 1676400 w 1676400"/>
                <a:gd name="connsiteY10" fmla="*/ 317499 h 381000"/>
                <a:gd name="connsiteX11" fmla="*/ 1612899 w 1676400"/>
                <a:gd name="connsiteY11" fmla="*/ 381000 h 381000"/>
                <a:gd name="connsiteX12" fmla="*/ 698500 w 1676400"/>
                <a:gd name="connsiteY12" fmla="*/ 381000 h 381000"/>
                <a:gd name="connsiteX13" fmla="*/ 281920 w 1676400"/>
                <a:gd name="connsiteY13" fmla="*/ 583902 h 381000"/>
                <a:gd name="connsiteX14" fmla="*/ 279400 w 1676400"/>
                <a:gd name="connsiteY14" fmla="*/ 381000 h 381000"/>
                <a:gd name="connsiteX15" fmla="*/ 63501 w 1676400"/>
                <a:gd name="connsiteY15" fmla="*/ 381000 h 381000"/>
                <a:gd name="connsiteX16" fmla="*/ 0 w 1676400"/>
                <a:gd name="connsiteY16" fmla="*/ 317499 h 381000"/>
                <a:gd name="connsiteX17" fmla="*/ 0 w 1676400"/>
                <a:gd name="connsiteY17" fmla="*/ 317500 h 381000"/>
                <a:gd name="connsiteX18" fmla="*/ 0 w 1676400"/>
                <a:gd name="connsiteY18" fmla="*/ 222250 h 381000"/>
                <a:gd name="connsiteX19" fmla="*/ 0 w 1676400"/>
                <a:gd name="connsiteY19" fmla="*/ 222250 h 381000"/>
                <a:gd name="connsiteX20" fmla="*/ 0 w 1676400"/>
                <a:gd name="connsiteY20" fmla="*/ 63501 h 381000"/>
                <a:gd name="connsiteX0" fmla="*/ 0 w 1676400"/>
                <a:gd name="connsiteY0" fmla="*/ 63501 h 583902"/>
                <a:gd name="connsiteX1" fmla="*/ 63501 w 1676400"/>
                <a:gd name="connsiteY1" fmla="*/ 0 h 583902"/>
                <a:gd name="connsiteX2" fmla="*/ 279400 w 1676400"/>
                <a:gd name="connsiteY2" fmla="*/ 0 h 583902"/>
                <a:gd name="connsiteX3" fmla="*/ 279400 w 1676400"/>
                <a:gd name="connsiteY3" fmla="*/ 0 h 583902"/>
                <a:gd name="connsiteX4" fmla="*/ 698500 w 1676400"/>
                <a:gd name="connsiteY4" fmla="*/ 0 h 583902"/>
                <a:gd name="connsiteX5" fmla="*/ 1612899 w 1676400"/>
                <a:gd name="connsiteY5" fmla="*/ 0 h 583902"/>
                <a:gd name="connsiteX6" fmla="*/ 1676400 w 1676400"/>
                <a:gd name="connsiteY6" fmla="*/ 63501 h 583902"/>
                <a:gd name="connsiteX7" fmla="*/ 1676400 w 1676400"/>
                <a:gd name="connsiteY7" fmla="*/ 222250 h 583902"/>
                <a:gd name="connsiteX8" fmla="*/ 1676400 w 1676400"/>
                <a:gd name="connsiteY8" fmla="*/ 222250 h 583902"/>
                <a:gd name="connsiteX9" fmla="*/ 1676400 w 1676400"/>
                <a:gd name="connsiteY9" fmla="*/ 317500 h 583902"/>
                <a:gd name="connsiteX10" fmla="*/ 1676400 w 1676400"/>
                <a:gd name="connsiteY10" fmla="*/ 317499 h 583902"/>
                <a:gd name="connsiteX11" fmla="*/ 1612899 w 1676400"/>
                <a:gd name="connsiteY11" fmla="*/ 381000 h 583902"/>
                <a:gd name="connsiteX12" fmla="*/ 439707 w 1676400"/>
                <a:gd name="connsiteY12" fmla="*/ 381000 h 583902"/>
                <a:gd name="connsiteX13" fmla="*/ 281920 w 1676400"/>
                <a:gd name="connsiteY13" fmla="*/ 583902 h 583902"/>
                <a:gd name="connsiteX14" fmla="*/ 279400 w 1676400"/>
                <a:gd name="connsiteY14" fmla="*/ 381000 h 583902"/>
                <a:gd name="connsiteX15" fmla="*/ 63501 w 1676400"/>
                <a:gd name="connsiteY15" fmla="*/ 381000 h 583902"/>
                <a:gd name="connsiteX16" fmla="*/ 0 w 1676400"/>
                <a:gd name="connsiteY16" fmla="*/ 317499 h 583902"/>
                <a:gd name="connsiteX17" fmla="*/ 0 w 1676400"/>
                <a:gd name="connsiteY17" fmla="*/ 317500 h 583902"/>
                <a:gd name="connsiteX18" fmla="*/ 0 w 1676400"/>
                <a:gd name="connsiteY18" fmla="*/ 222250 h 583902"/>
                <a:gd name="connsiteX19" fmla="*/ 0 w 1676400"/>
                <a:gd name="connsiteY19" fmla="*/ 222250 h 583902"/>
                <a:gd name="connsiteX20" fmla="*/ 0 w 1676400"/>
                <a:gd name="connsiteY20" fmla="*/ 63501 h 5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583902">
                  <a:moveTo>
                    <a:pt x="0" y="63501"/>
                  </a:moveTo>
                  <a:cubicBezTo>
                    <a:pt x="0" y="28430"/>
                    <a:pt x="28430" y="0"/>
                    <a:pt x="63501" y="0"/>
                  </a:cubicBezTo>
                  <a:lnTo>
                    <a:pt x="279400" y="0"/>
                  </a:lnTo>
                  <a:lnTo>
                    <a:pt x="279400" y="0"/>
                  </a:lnTo>
                  <a:lnTo>
                    <a:pt x="698500" y="0"/>
                  </a:lnTo>
                  <a:lnTo>
                    <a:pt x="1612899" y="0"/>
                  </a:lnTo>
                  <a:cubicBezTo>
                    <a:pt x="1647970" y="0"/>
                    <a:pt x="1676400" y="28430"/>
                    <a:pt x="1676400" y="63501"/>
                  </a:cubicBezTo>
                  <a:lnTo>
                    <a:pt x="1676400" y="222250"/>
                  </a:lnTo>
                  <a:lnTo>
                    <a:pt x="1676400" y="222250"/>
                  </a:lnTo>
                  <a:lnTo>
                    <a:pt x="1676400" y="317500"/>
                  </a:lnTo>
                  <a:lnTo>
                    <a:pt x="1676400" y="317499"/>
                  </a:lnTo>
                  <a:cubicBezTo>
                    <a:pt x="1676400" y="352570"/>
                    <a:pt x="1647970" y="381000"/>
                    <a:pt x="1612899" y="381000"/>
                  </a:cubicBezTo>
                  <a:lnTo>
                    <a:pt x="439707" y="381000"/>
                  </a:lnTo>
                  <a:lnTo>
                    <a:pt x="281920" y="583902"/>
                  </a:lnTo>
                  <a:lnTo>
                    <a:pt x="2794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317500"/>
                  </a:lnTo>
                  <a:lnTo>
                    <a:pt x="0" y="222250"/>
                  </a:lnTo>
                  <a:lnTo>
                    <a:pt x="0" y="222250"/>
                  </a:lnTo>
                  <a:lnTo>
                    <a:pt x="0" y="6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29" name="Picture 32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33600" y="2362200"/>
              <a:ext cx="1508763" cy="368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333875" y="5010150"/>
            <a:ext cx="1304925" cy="419100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43"/>
          <p:cNvGrpSpPr>
            <a:grpSpLocks/>
          </p:cNvGrpSpPr>
          <p:nvPr/>
        </p:nvGrpSpPr>
        <p:grpSpPr bwMode="auto">
          <a:xfrm>
            <a:off x="69850" y="4583113"/>
            <a:ext cx="2133600" cy="815975"/>
            <a:chOff x="1219200" y="4289298"/>
            <a:chExt cx="2133600" cy="816102"/>
          </a:xfrm>
        </p:grpSpPr>
        <p:sp>
          <p:nvSpPr>
            <p:cNvPr id="45" name="Rounded Rectangular Callout 14"/>
            <p:cNvSpPr>
              <a:spLocks/>
            </p:cNvSpPr>
            <p:nvPr/>
          </p:nvSpPr>
          <p:spPr bwMode="auto">
            <a:xfrm>
              <a:off x="1219200" y="4289298"/>
              <a:ext cx="2133600" cy="816102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connsiteX0" fmla="*/ 0 w 4038600"/>
                <a:gd name="connsiteY0" fmla="*/ 177804 h 1557347"/>
                <a:gd name="connsiteX1" fmla="*/ 177804 w 4038600"/>
                <a:gd name="connsiteY1" fmla="*/ 0 h 1557347"/>
                <a:gd name="connsiteX2" fmla="*/ 673100 w 4038600"/>
                <a:gd name="connsiteY2" fmla="*/ 0 h 1557347"/>
                <a:gd name="connsiteX3" fmla="*/ 1682750 w 4038600"/>
                <a:gd name="connsiteY3" fmla="*/ 0 h 1557347"/>
                <a:gd name="connsiteX4" fmla="*/ 3860796 w 4038600"/>
                <a:gd name="connsiteY4" fmla="*/ 0 h 1557347"/>
                <a:gd name="connsiteX5" fmla="*/ 4038600 w 4038600"/>
                <a:gd name="connsiteY5" fmla="*/ 177804 h 1557347"/>
                <a:gd name="connsiteX6" fmla="*/ 4038600 w 4038600"/>
                <a:gd name="connsiteY6" fmla="*/ 622300 h 1557347"/>
                <a:gd name="connsiteX7" fmla="*/ 4038600 w 4038600"/>
                <a:gd name="connsiteY7" fmla="*/ 889000 h 1557347"/>
                <a:gd name="connsiteX8" fmla="*/ 4038600 w 4038600"/>
                <a:gd name="connsiteY8" fmla="*/ 888996 h 1557347"/>
                <a:gd name="connsiteX9" fmla="*/ 3860796 w 4038600"/>
                <a:gd name="connsiteY9" fmla="*/ 1066800 h 1557347"/>
                <a:gd name="connsiteX10" fmla="*/ 3087831 w 4038600"/>
                <a:gd name="connsiteY10" fmla="*/ 1067295 h 1557347"/>
                <a:gd name="connsiteX11" fmla="*/ 538547 w 4038600"/>
                <a:gd name="connsiteY11" fmla="*/ 1557347 h 1557347"/>
                <a:gd name="connsiteX12" fmla="*/ 568325 w 4038600"/>
                <a:gd name="connsiteY12" fmla="*/ 1066800 h 1557347"/>
                <a:gd name="connsiteX13" fmla="*/ 177804 w 4038600"/>
                <a:gd name="connsiteY13" fmla="*/ 1066800 h 1557347"/>
                <a:gd name="connsiteX14" fmla="*/ 0 w 4038600"/>
                <a:gd name="connsiteY14" fmla="*/ 888996 h 1557347"/>
                <a:gd name="connsiteX15" fmla="*/ 0 w 4038600"/>
                <a:gd name="connsiteY15" fmla="*/ 889000 h 1557347"/>
                <a:gd name="connsiteX16" fmla="*/ 0 w 4038600"/>
                <a:gd name="connsiteY16" fmla="*/ 622300 h 1557347"/>
                <a:gd name="connsiteX17" fmla="*/ 0 w 4038600"/>
                <a:gd name="connsiteY17" fmla="*/ 177804 h 155734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568325 w 4038600"/>
                <a:gd name="connsiteY12" fmla="*/ 1066800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2801794 w 4038600"/>
                <a:gd name="connsiteY12" fmla="*/ 1066801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8600" h="167461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3087831" y="1067295"/>
                  </a:lnTo>
                  <a:cubicBezTo>
                    <a:pt x="3089643" y="1269736"/>
                    <a:pt x="3091456" y="1472176"/>
                    <a:pt x="3093268" y="1674617"/>
                  </a:cubicBezTo>
                  <a:lnTo>
                    <a:pt x="2801794" y="1066801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27" name="Picture 45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71600" y="4362068"/>
              <a:ext cx="1914148" cy="33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404938" y="5364163"/>
            <a:ext cx="347662" cy="274637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50800" y="5638800"/>
            <a:ext cx="2093913" cy="781050"/>
            <a:chOff x="2819400" y="2438399"/>
            <a:chExt cx="2286000" cy="780289"/>
          </a:xfrm>
        </p:grpSpPr>
        <p:sp>
          <p:nvSpPr>
            <p:cNvPr id="8224" name="Rounded Rectangular Callout 14"/>
            <p:cNvSpPr>
              <a:spLocks/>
            </p:cNvSpPr>
            <p:nvPr/>
          </p:nvSpPr>
          <p:spPr bwMode="auto">
            <a:xfrm rot="10800000">
              <a:off x="2819400" y="2438399"/>
              <a:ext cx="2286000" cy="780289"/>
            </a:xfrm>
            <a:custGeom>
              <a:avLst/>
              <a:gdLst>
                <a:gd name="T0" fmla="*/ 0 w 4038600"/>
                <a:gd name="T1" fmla="*/ 1 h 1557347"/>
                <a:gd name="T2" fmla="*/ 1 w 4038600"/>
                <a:gd name="T3" fmla="*/ 0 h 1557347"/>
                <a:gd name="T4" fmla="*/ 1 w 4038600"/>
                <a:gd name="T5" fmla="*/ 0 h 1557347"/>
                <a:gd name="T6" fmla="*/ 1 w 4038600"/>
                <a:gd name="T7" fmla="*/ 0 h 1557347"/>
                <a:gd name="T8" fmla="*/ 1 w 4038600"/>
                <a:gd name="T9" fmla="*/ 0 h 1557347"/>
                <a:gd name="T10" fmla="*/ 1 w 4038600"/>
                <a:gd name="T11" fmla="*/ 0 h 1557347"/>
                <a:gd name="T12" fmla="*/ 1 w 4038600"/>
                <a:gd name="T13" fmla="*/ 1 h 1557347"/>
                <a:gd name="T14" fmla="*/ 1 w 4038600"/>
                <a:gd name="T15" fmla="*/ 1 h 1557347"/>
                <a:gd name="T16" fmla="*/ 1 w 4038600"/>
                <a:gd name="T17" fmla="*/ 1 h 1557347"/>
                <a:gd name="T18" fmla="*/ 1 w 4038600"/>
                <a:gd name="T19" fmla="*/ 1 h 1557347"/>
                <a:gd name="T20" fmla="*/ 1 w 4038600"/>
                <a:gd name="T21" fmla="*/ 1 h 1557347"/>
                <a:gd name="T22" fmla="*/ 1 w 4038600"/>
                <a:gd name="T23" fmla="*/ 1 h 1557347"/>
                <a:gd name="T24" fmla="*/ 1 w 4038600"/>
                <a:gd name="T25" fmla="*/ 1 h 1557347"/>
                <a:gd name="T26" fmla="*/ 1 w 4038600"/>
                <a:gd name="T27" fmla="*/ 1 h 1557347"/>
                <a:gd name="T28" fmla="*/ 1 w 4038600"/>
                <a:gd name="T29" fmla="*/ 1 h 1557347"/>
                <a:gd name="T30" fmla="*/ 1 w 4038600"/>
                <a:gd name="T31" fmla="*/ 1 h 1557347"/>
                <a:gd name="T32" fmla="*/ 0 w 4038600"/>
                <a:gd name="T33" fmla="*/ 1 h 1557347"/>
                <a:gd name="T34" fmla="*/ 0 w 4038600"/>
                <a:gd name="T35" fmla="*/ 1 h 1557347"/>
                <a:gd name="T36" fmla="*/ 0 w 4038600"/>
                <a:gd name="T37" fmla="*/ 1 h 1557347"/>
                <a:gd name="T38" fmla="*/ 0 w 4038600"/>
                <a:gd name="T39" fmla="*/ 1 h 1557347"/>
                <a:gd name="T40" fmla="*/ 0 w 4038600"/>
                <a:gd name="T41" fmla="*/ 1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38600"/>
                <a:gd name="T64" fmla="*/ 0 h 1557347"/>
                <a:gd name="T65" fmla="*/ 4038600 w 4038600"/>
                <a:gd name="T66" fmla="*/ 1557347 h 1557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25" name="Picture 49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1422" y="2812161"/>
              <a:ext cx="1901956" cy="31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1828800" y="5389563"/>
            <a:ext cx="347663" cy="274637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2286000" y="4703763"/>
            <a:ext cx="2184400" cy="685800"/>
            <a:chOff x="2667000" y="2819400"/>
            <a:chExt cx="2183894" cy="685800"/>
          </a:xfrm>
          <a:solidFill>
            <a:schemeClr val="bg1"/>
          </a:solidFill>
        </p:grpSpPr>
        <p:sp>
          <p:nvSpPr>
            <p:cNvPr id="5152" name="Rounded Rectangular Callout 14"/>
            <p:cNvSpPr>
              <a:spLocks/>
            </p:cNvSpPr>
            <p:nvPr/>
          </p:nvSpPr>
          <p:spPr bwMode="auto">
            <a:xfrm>
              <a:off x="2667000" y="2819400"/>
              <a:ext cx="2183894" cy="685800"/>
            </a:xfrm>
            <a:custGeom>
              <a:avLst/>
              <a:gdLst>
                <a:gd name="T0" fmla="*/ 0 w 4038600"/>
                <a:gd name="T1" fmla="*/ 24885 h 1557347"/>
                <a:gd name="T2" fmla="*/ 32373 w 4038600"/>
                <a:gd name="T3" fmla="*/ 0 h 1557347"/>
                <a:gd name="T4" fmla="*/ 122552 w 4038600"/>
                <a:gd name="T5" fmla="*/ 0 h 1557347"/>
                <a:gd name="T6" fmla="*/ 122552 w 4038600"/>
                <a:gd name="T7" fmla="*/ 0 h 1557347"/>
                <a:gd name="T8" fmla="*/ 306379 w 4038600"/>
                <a:gd name="T9" fmla="*/ 0 h 1557347"/>
                <a:gd name="T10" fmla="*/ 702937 w 4038600"/>
                <a:gd name="T11" fmla="*/ 0 h 1557347"/>
                <a:gd name="T12" fmla="*/ 735310 w 4038600"/>
                <a:gd name="T13" fmla="*/ 24885 h 1557347"/>
                <a:gd name="T14" fmla="*/ 735310 w 4038600"/>
                <a:gd name="T15" fmla="*/ 87093 h 1557347"/>
                <a:gd name="T16" fmla="*/ 735310 w 4038600"/>
                <a:gd name="T17" fmla="*/ 87093 h 1557347"/>
                <a:gd name="T18" fmla="*/ 735310 w 4038600"/>
                <a:gd name="T19" fmla="*/ 124419 h 1557347"/>
                <a:gd name="T20" fmla="*/ 735310 w 4038600"/>
                <a:gd name="T21" fmla="*/ 124419 h 1557347"/>
                <a:gd name="T22" fmla="*/ 702937 w 4038600"/>
                <a:gd name="T23" fmla="*/ 149303 h 1557347"/>
                <a:gd name="T24" fmla="*/ 141628 w 4038600"/>
                <a:gd name="T25" fmla="*/ 146637 h 1557347"/>
                <a:gd name="T26" fmla="*/ 98054 w 4038600"/>
                <a:gd name="T27" fmla="*/ 217957 h 1557347"/>
                <a:gd name="T28" fmla="*/ 103475 w 4038600"/>
                <a:gd name="T29" fmla="*/ 149303 h 1557347"/>
                <a:gd name="T30" fmla="*/ 32373 w 4038600"/>
                <a:gd name="T31" fmla="*/ 149303 h 1557347"/>
                <a:gd name="T32" fmla="*/ 0 w 4038600"/>
                <a:gd name="T33" fmla="*/ 124419 h 1557347"/>
                <a:gd name="T34" fmla="*/ 0 w 4038600"/>
                <a:gd name="T35" fmla="*/ 124419 h 1557347"/>
                <a:gd name="T36" fmla="*/ 0 w 4038600"/>
                <a:gd name="T37" fmla="*/ 87093 h 1557347"/>
                <a:gd name="T38" fmla="*/ 0 w 4038600"/>
                <a:gd name="T39" fmla="*/ 87093 h 1557347"/>
                <a:gd name="T40" fmla="*/ 0 w 4038600"/>
                <a:gd name="T41" fmla="*/ 24885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153" name="Picture 53"/>
            <p:cNvPicPr>
              <a:picLocks noChangeAspect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2832353" y="2930650"/>
              <a:ext cx="1853188" cy="26822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209800" y="5389563"/>
            <a:ext cx="347663" cy="274637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154" name="Group 55"/>
          <p:cNvGrpSpPr>
            <a:grpSpLocks/>
          </p:cNvGrpSpPr>
          <p:nvPr/>
        </p:nvGrpSpPr>
        <p:grpSpPr bwMode="auto">
          <a:xfrm>
            <a:off x="4038600" y="5381625"/>
            <a:ext cx="1905000" cy="685800"/>
            <a:chOff x="2667000" y="2819400"/>
            <a:chExt cx="1905000" cy="685800"/>
          </a:xfrm>
        </p:grpSpPr>
        <p:sp>
          <p:nvSpPr>
            <p:cNvPr id="8222" name="Rounded Rectangular Callout 14"/>
            <p:cNvSpPr>
              <a:spLocks/>
            </p:cNvSpPr>
            <p:nvPr/>
          </p:nvSpPr>
          <p:spPr bwMode="auto">
            <a:xfrm>
              <a:off x="2667000" y="2819400"/>
              <a:ext cx="1905000" cy="685800"/>
            </a:xfrm>
            <a:custGeom>
              <a:avLst/>
              <a:gdLst>
                <a:gd name="T0" fmla="*/ 0 w 4038600"/>
                <a:gd name="T1" fmla="*/ 0 h 1557347"/>
                <a:gd name="T2" fmla="*/ 0 w 4038600"/>
                <a:gd name="T3" fmla="*/ 0 h 1557347"/>
                <a:gd name="T4" fmla="*/ 0 w 4038600"/>
                <a:gd name="T5" fmla="*/ 0 h 1557347"/>
                <a:gd name="T6" fmla="*/ 0 w 4038600"/>
                <a:gd name="T7" fmla="*/ 0 h 1557347"/>
                <a:gd name="T8" fmla="*/ 0 w 4038600"/>
                <a:gd name="T9" fmla="*/ 0 h 1557347"/>
                <a:gd name="T10" fmla="*/ 0 w 4038600"/>
                <a:gd name="T11" fmla="*/ 0 h 1557347"/>
                <a:gd name="T12" fmla="*/ 0 w 4038600"/>
                <a:gd name="T13" fmla="*/ 0 h 1557347"/>
                <a:gd name="T14" fmla="*/ 0 w 4038600"/>
                <a:gd name="T15" fmla="*/ 0 h 1557347"/>
                <a:gd name="T16" fmla="*/ 0 w 4038600"/>
                <a:gd name="T17" fmla="*/ 0 h 1557347"/>
                <a:gd name="T18" fmla="*/ 0 w 4038600"/>
                <a:gd name="T19" fmla="*/ 0 h 1557347"/>
                <a:gd name="T20" fmla="*/ 0 w 4038600"/>
                <a:gd name="T21" fmla="*/ 0 h 1557347"/>
                <a:gd name="T22" fmla="*/ 0 w 4038600"/>
                <a:gd name="T23" fmla="*/ 0 h 1557347"/>
                <a:gd name="T24" fmla="*/ 0 w 4038600"/>
                <a:gd name="T25" fmla="*/ 0 h 1557347"/>
                <a:gd name="T26" fmla="*/ 0 w 4038600"/>
                <a:gd name="T27" fmla="*/ 0 h 1557347"/>
                <a:gd name="T28" fmla="*/ 0 w 4038600"/>
                <a:gd name="T29" fmla="*/ 0 h 1557347"/>
                <a:gd name="T30" fmla="*/ 0 w 4038600"/>
                <a:gd name="T31" fmla="*/ 0 h 1557347"/>
                <a:gd name="T32" fmla="*/ 0 w 4038600"/>
                <a:gd name="T33" fmla="*/ 0 h 1557347"/>
                <a:gd name="T34" fmla="*/ 0 w 4038600"/>
                <a:gd name="T35" fmla="*/ 0 h 1557347"/>
                <a:gd name="T36" fmla="*/ 0 w 4038600"/>
                <a:gd name="T37" fmla="*/ 0 h 1557347"/>
                <a:gd name="T38" fmla="*/ 0 w 4038600"/>
                <a:gd name="T39" fmla="*/ 0 h 1557347"/>
                <a:gd name="T40" fmla="*/ 0 w 4038600"/>
                <a:gd name="T41" fmla="*/ 0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38600"/>
                <a:gd name="T64" fmla="*/ 0 h 1557347"/>
                <a:gd name="T65" fmla="*/ 4038600 w 4038600"/>
                <a:gd name="T66" fmla="*/ 1557347 h 1557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38600" h="155734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777875" y="1047750"/>
                  </a:lnTo>
                  <a:lnTo>
                    <a:pt x="538547" y="1557347"/>
                  </a:lnTo>
                  <a:lnTo>
                    <a:pt x="568325" y="1066800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23" name="Picture 57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97122" y="2881883"/>
              <a:ext cx="1444755" cy="28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947988" y="6049963"/>
            <a:ext cx="2309812" cy="274637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156" name="Group 59"/>
          <p:cNvGrpSpPr>
            <a:grpSpLocks/>
          </p:cNvGrpSpPr>
          <p:nvPr/>
        </p:nvGrpSpPr>
        <p:grpSpPr bwMode="auto">
          <a:xfrm>
            <a:off x="468313" y="5251450"/>
            <a:ext cx="1701800" cy="815975"/>
            <a:chOff x="2286000" y="2819400"/>
            <a:chExt cx="1828800" cy="816102"/>
          </a:xfrm>
        </p:grpSpPr>
        <p:sp>
          <p:nvSpPr>
            <p:cNvPr id="61" name="Rounded Rectangular Callout 14"/>
            <p:cNvSpPr>
              <a:spLocks/>
            </p:cNvSpPr>
            <p:nvPr/>
          </p:nvSpPr>
          <p:spPr bwMode="auto">
            <a:xfrm>
              <a:off x="2286000" y="2819400"/>
              <a:ext cx="1828800" cy="816102"/>
            </a:xfrm>
            <a:custGeom>
              <a:avLst/>
              <a:gdLst>
                <a:gd name="T0" fmla="*/ 0 w 4038600"/>
                <a:gd name="T1" fmla="*/ 128323 h 1557347"/>
                <a:gd name="T2" fmla="*/ 110708 w 4038600"/>
                <a:gd name="T3" fmla="*/ 0 h 1557347"/>
                <a:gd name="T4" fmla="*/ 419100 w 4038600"/>
                <a:gd name="T5" fmla="*/ 0 h 1557347"/>
                <a:gd name="T6" fmla="*/ 419100 w 4038600"/>
                <a:gd name="T7" fmla="*/ 0 h 1557347"/>
                <a:gd name="T8" fmla="*/ 1047750 w 4038600"/>
                <a:gd name="T9" fmla="*/ 0 h 1557347"/>
                <a:gd name="T10" fmla="*/ 2403892 w 4038600"/>
                <a:gd name="T11" fmla="*/ 0 h 1557347"/>
                <a:gd name="T12" fmla="*/ 2514600 w 4038600"/>
                <a:gd name="T13" fmla="*/ 128323 h 1557347"/>
                <a:gd name="T14" fmla="*/ 2514600 w 4038600"/>
                <a:gd name="T15" fmla="*/ 449119 h 1557347"/>
                <a:gd name="T16" fmla="*/ 2514600 w 4038600"/>
                <a:gd name="T17" fmla="*/ 449119 h 1557347"/>
                <a:gd name="T18" fmla="*/ 2514600 w 4038600"/>
                <a:gd name="T19" fmla="*/ 641599 h 1557347"/>
                <a:gd name="T20" fmla="*/ 2514600 w 4038600"/>
                <a:gd name="T21" fmla="*/ 641596 h 1557347"/>
                <a:gd name="T22" fmla="*/ 2403892 w 4038600"/>
                <a:gd name="T23" fmla="*/ 769918 h 1557347"/>
                <a:gd name="T24" fmla="*/ 484337 w 4038600"/>
                <a:gd name="T25" fmla="*/ 756170 h 1557347"/>
                <a:gd name="T26" fmla="*/ 335322 w 4038600"/>
                <a:gd name="T27" fmla="*/ 1123950 h 1557347"/>
                <a:gd name="T28" fmla="*/ 353863 w 4038600"/>
                <a:gd name="T29" fmla="*/ 769918 h 1557347"/>
                <a:gd name="T30" fmla="*/ 110708 w 4038600"/>
                <a:gd name="T31" fmla="*/ 769918 h 1557347"/>
                <a:gd name="T32" fmla="*/ 0 w 4038600"/>
                <a:gd name="T33" fmla="*/ 641596 h 1557347"/>
                <a:gd name="T34" fmla="*/ 0 w 4038600"/>
                <a:gd name="T35" fmla="*/ 641599 h 1557347"/>
                <a:gd name="T36" fmla="*/ 0 w 4038600"/>
                <a:gd name="T37" fmla="*/ 449119 h 1557347"/>
                <a:gd name="T38" fmla="*/ 0 w 4038600"/>
                <a:gd name="T39" fmla="*/ 449119 h 1557347"/>
                <a:gd name="T40" fmla="*/ 0 w 4038600"/>
                <a:gd name="T41" fmla="*/ 128323 h 1557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connsiteX0" fmla="*/ 0 w 4038600"/>
                <a:gd name="connsiteY0" fmla="*/ 177804 h 1557347"/>
                <a:gd name="connsiteX1" fmla="*/ 177804 w 4038600"/>
                <a:gd name="connsiteY1" fmla="*/ 0 h 1557347"/>
                <a:gd name="connsiteX2" fmla="*/ 673100 w 4038600"/>
                <a:gd name="connsiteY2" fmla="*/ 0 h 1557347"/>
                <a:gd name="connsiteX3" fmla="*/ 1682750 w 4038600"/>
                <a:gd name="connsiteY3" fmla="*/ 0 h 1557347"/>
                <a:gd name="connsiteX4" fmla="*/ 3860796 w 4038600"/>
                <a:gd name="connsiteY4" fmla="*/ 0 h 1557347"/>
                <a:gd name="connsiteX5" fmla="*/ 4038600 w 4038600"/>
                <a:gd name="connsiteY5" fmla="*/ 177804 h 1557347"/>
                <a:gd name="connsiteX6" fmla="*/ 4038600 w 4038600"/>
                <a:gd name="connsiteY6" fmla="*/ 622300 h 1557347"/>
                <a:gd name="connsiteX7" fmla="*/ 4038600 w 4038600"/>
                <a:gd name="connsiteY7" fmla="*/ 889000 h 1557347"/>
                <a:gd name="connsiteX8" fmla="*/ 4038600 w 4038600"/>
                <a:gd name="connsiteY8" fmla="*/ 888996 h 1557347"/>
                <a:gd name="connsiteX9" fmla="*/ 3860796 w 4038600"/>
                <a:gd name="connsiteY9" fmla="*/ 1066800 h 1557347"/>
                <a:gd name="connsiteX10" fmla="*/ 3087831 w 4038600"/>
                <a:gd name="connsiteY10" fmla="*/ 1067295 h 1557347"/>
                <a:gd name="connsiteX11" fmla="*/ 538547 w 4038600"/>
                <a:gd name="connsiteY11" fmla="*/ 1557347 h 1557347"/>
                <a:gd name="connsiteX12" fmla="*/ 568325 w 4038600"/>
                <a:gd name="connsiteY12" fmla="*/ 1066800 h 1557347"/>
                <a:gd name="connsiteX13" fmla="*/ 177804 w 4038600"/>
                <a:gd name="connsiteY13" fmla="*/ 1066800 h 1557347"/>
                <a:gd name="connsiteX14" fmla="*/ 0 w 4038600"/>
                <a:gd name="connsiteY14" fmla="*/ 888996 h 1557347"/>
                <a:gd name="connsiteX15" fmla="*/ 0 w 4038600"/>
                <a:gd name="connsiteY15" fmla="*/ 889000 h 1557347"/>
                <a:gd name="connsiteX16" fmla="*/ 0 w 4038600"/>
                <a:gd name="connsiteY16" fmla="*/ 622300 h 1557347"/>
                <a:gd name="connsiteX17" fmla="*/ 0 w 4038600"/>
                <a:gd name="connsiteY17" fmla="*/ 177804 h 155734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568325 w 4038600"/>
                <a:gd name="connsiteY12" fmla="*/ 1066800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  <a:gd name="connsiteX0" fmla="*/ 0 w 4038600"/>
                <a:gd name="connsiteY0" fmla="*/ 177804 h 1674617"/>
                <a:gd name="connsiteX1" fmla="*/ 177804 w 4038600"/>
                <a:gd name="connsiteY1" fmla="*/ 0 h 1674617"/>
                <a:gd name="connsiteX2" fmla="*/ 673100 w 4038600"/>
                <a:gd name="connsiteY2" fmla="*/ 0 h 1674617"/>
                <a:gd name="connsiteX3" fmla="*/ 1682750 w 4038600"/>
                <a:gd name="connsiteY3" fmla="*/ 0 h 1674617"/>
                <a:gd name="connsiteX4" fmla="*/ 3860796 w 4038600"/>
                <a:gd name="connsiteY4" fmla="*/ 0 h 1674617"/>
                <a:gd name="connsiteX5" fmla="*/ 4038600 w 4038600"/>
                <a:gd name="connsiteY5" fmla="*/ 177804 h 1674617"/>
                <a:gd name="connsiteX6" fmla="*/ 4038600 w 4038600"/>
                <a:gd name="connsiteY6" fmla="*/ 622300 h 1674617"/>
                <a:gd name="connsiteX7" fmla="*/ 4038600 w 4038600"/>
                <a:gd name="connsiteY7" fmla="*/ 889000 h 1674617"/>
                <a:gd name="connsiteX8" fmla="*/ 4038600 w 4038600"/>
                <a:gd name="connsiteY8" fmla="*/ 888996 h 1674617"/>
                <a:gd name="connsiteX9" fmla="*/ 3860796 w 4038600"/>
                <a:gd name="connsiteY9" fmla="*/ 1066800 h 1674617"/>
                <a:gd name="connsiteX10" fmla="*/ 3087831 w 4038600"/>
                <a:gd name="connsiteY10" fmla="*/ 1067295 h 1674617"/>
                <a:gd name="connsiteX11" fmla="*/ 3093268 w 4038600"/>
                <a:gd name="connsiteY11" fmla="*/ 1674617 h 1674617"/>
                <a:gd name="connsiteX12" fmla="*/ 2801794 w 4038600"/>
                <a:gd name="connsiteY12" fmla="*/ 1066801 h 1674617"/>
                <a:gd name="connsiteX13" fmla="*/ 177804 w 4038600"/>
                <a:gd name="connsiteY13" fmla="*/ 1066800 h 1674617"/>
                <a:gd name="connsiteX14" fmla="*/ 0 w 4038600"/>
                <a:gd name="connsiteY14" fmla="*/ 888996 h 1674617"/>
                <a:gd name="connsiteX15" fmla="*/ 0 w 4038600"/>
                <a:gd name="connsiteY15" fmla="*/ 889000 h 1674617"/>
                <a:gd name="connsiteX16" fmla="*/ 0 w 4038600"/>
                <a:gd name="connsiteY16" fmla="*/ 622300 h 1674617"/>
                <a:gd name="connsiteX17" fmla="*/ 0 w 4038600"/>
                <a:gd name="connsiteY17" fmla="*/ 177804 h 167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8600" h="1674617">
                  <a:moveTo>
                    <a:pt x="0" y="177804"/>
                  </a:moveTo>
                  <a:cubicBezTo>
                    <a:pt x="0" y="79606"/>
                    <a:pt x="79606" y="0"/>
                    <a:pt x="177804" y="0"/>
                  </a:cubicBezTo>
                  <a:lnTo>
                    <a:pt x="673100" y="0"/>
                  </a:lnTo>
                  <a:lnTo>
                    <a:pt x="1682750" y="0"/>
                  </a:lnTo>
                  <a:lnTo>
                    <a:pt x="3860796" y="0"/>
                  </a:lnTo>
                  <a:cubicBezTo>
                    <a:pt x="3958994" y="0"/>
                    <a:pt x="4038600" y="79606"/>
                    <a:pt x="4038600" y="177804"/>
                  </a:cubicBezTo>
                  <a:lnTo>
                    <a:pt x="4038600" y="622300"/>
                  </a:lnTo>
                  <a:lnTo>
                    <a:pt x="4038600" y="889000"/>
                  </a:lnTo>
                  <a:lnTo>
                    <a:pt x="4038600" y="888996"/>
                  </a:lnTo>
                  <a:cubicBezTo>
                    <a:pt x="4038600" y="987194"/>
                    <a:pt x="3958994" y="1066800"/>
                    <a:pt x="3860796" y="1066800"/>
                  </a:cubicBezTo>
                  <a:lnTo>
                    <a:pt x="3087831" y="1067295"/>
                  </a:lnTo>
                  <a:cubicBezTo>
                    <a:pt x="3089643" y="1269736"/>
                    <a:pt x="3091456" y="1472176"/>
                    <a:pt x="3093268" y="1674617"/>
                  </a:cubicBezTo>
                  <a:lnTo>
                    <a:pt x="2801794" y="1066801"/>
                  </a:lnTo>
                  <a:lnTo>
                    <a:pt x="177804" y="1066800"/>
                  </a:lnTo>
                  <a:cubicBezTo>
                    <a:pt x="79606" y="1066800"/>
                    <a:pt x="0" y="987194"/>
                    <a:pt x="0" y="888996"/>
                  </a:cubicBezTo>
                  <a:lnTo>
                    <a:pt x="0" y="889000"/>
                  </a:lnTo>
                  <a:lnTo>
                    <a:pt x="0" y="622300"/>
                  </a:lnTo>
                  <a:lnTo>
                    <a:pt x="0" y="1778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8221" name="Picture 61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62200" y="2951223"/>
              <a:ext cx="1626111" cy="31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343025" y="6049963"/>
            <a:ext cx="709613" cy="274637"/>
          </a:xfrm>
          <a:prstGeom prst="ellipse">
            <a:avLst/>
          </a:prstGeom>
          <a:solidFill>
            <a:schemeClr val="bg1">
              <a:alpha val="0"/>
            </a:schemeClr>
          </a:solidFill>
          <a:ln w="12700" cap="sq" algn="ctr">
            <a:solidFill>
              <a:schemeClr val="bg1">
                <a:alpha val="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Digitizing</a:t>
            </a:r>
            <a:endParaRPr lang="en-US" sz="3200" dirty="0"/>
          </a:p>
        </p:txBody>
      </p:sp>
      <p:pic>
        <p:nvPicPr>
          <p:cNvPr id="77830" name="Picture 6" descr="S:\Marketing-Wheeling\Keli\graphics\digital sig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248400" cy="1185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03200" dist="1143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160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From a BMP to a PCL5 printer soft font </a:t>
            </a:r>
          </a:p>
          <a:p>
            <a:pPr>
              <a:defRPr/>
            </a:pPr>
            <a:r>
              <a:rPr lang="en-US" dirty="0" smtClean="0"/>
              <a:t>DIMM card, compact flash or thumb drive</a:t>
            </a:r>
          </a:p>
          <a:p>
            <a:pPr>
              <a:defRPr/>
            </a:pPr>
            <a:r>
              <a:rPr lang="en-US" dirty="0" smtClean="0"/>
              <a:t>Comes with the escape sequence, metrics and Windows fonts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781685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5000"/>
              <a:buFont typeface="Wingdings" pitchFamily="2" charset="2"/>
              <a:buBlip>
                <a:blip r:embed="rId2"/>
              </a:buBlip>
              <a:defRPr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u="sng" dirty="0" smtClean="0"/>
              <a:t>Digitizing</a:t>
            </a:r>
          </a:p>
        </p:txBody>
      </p:sp>
      <p:pic>
        <p:nvPicPr>
          <p:cNvPr id="11268" name="Picture 6" descr="S:\Marketing-Wheeling\Keli\graphics\digital sig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4067175"/>
            <a:ext cx="58658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828800" y="4065588"/>
            <a:ext cx="4572000" cy="111601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1270" name="Straight Connector 7"/>
          <p:cNvCxnSpPr>
            <a:cxnSpLocks noChangeShapeType="1"/>
          </p:cNvCxnSpPr>
          <p:nvPr/>
        </p:nvCxnSpPr>
        <p:spPr bwMode="auto">
          <a:xfrm>
            <a:off x="4103688" y="4065588"/>
            <a:ext cx="0" cy="111601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11271" name="Straight Connector 9"/>
          <p:cNvCxnSpPr>
            <a:cxnSpLocks noChangeShapeType="1"/>
          </p:cNvCxnSpPr>
          <p:nvPr/>
        </p:nvCxnSpPr>
        <p:spPr bwMode="auto">
          <a:xfrm>
            <a:off x="4876800" y="4065588"/>
            <a:ext cx="0" cy="111601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11272" name="Straight Connector 10"/>
          <p:cNvCxnSpPr>
            <a:cxnSpLocks noChangeShapeType="1"/>
          </p:cNvCxnSpPr>
          <p:nvPr/>
        </p:nvCxnSpPr>
        <p:spPr bwMode="auto">
          <a:xfrm>
            <a:off x="5638800" y="4076700"/>
            <a:ext cx="0" cy="111601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11273" name="Straight Connector 11"/>
          <p:cNvCxnSpPr>
            <a:cxnSpLocks noChangeShapeType="1"/>
          </p:cNvCxnSpPr>
          <p:nvPr/>
        </p:nvCxnSpPr>
        <p:spPr bwMode="auto">
          <a:xfrm>
            <a:off x="3298825" y="4076700"/>
            <a:ext cx="0" cy="111601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11274" name="Straight Connector 12"/>
          <p:cNvCxnSpPr>
            <a:cxnSpLocks noChangeShapeType="1"/>
          </p:cNvCxnSpPr>
          <p:nvPr/>
        </p:nvCxnSpPr>
        <p:spPr bwMode="auto">
          <a:xfrm>
            <a:off x="2590800" y="4076700"/>
            <a:ext cx="0" cy="111601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931988" y="3652838"/>
            <a:ext cx="434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       b         c        d        e        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4112" y="5486400"/>
            <a:ext cx="7445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&lt;Esc&gt;(2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1Q&lt;Esc&gt;(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s0p2h72v0s0b2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1T</a:t>
            </a:r>
            <a:r>
              <a:rPr lang="en-US" dirty="0" smtClean="0">
                <a:latin typeface="+mj-lt"/>
              </a:rPr>
              <a:t>abcdef</a:t>
            </a:r>
            <a:endParaRPr lang="en-US" dirty="0">
              <a:latin typeface="+mj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4102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TROY Product – Digitizing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TROY GROUP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TROY toner and indelible solution</a:t>
            </a:r>
            <a:endParaRPr lang="en-US" sz="3200" dirty="0"/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Y_template_US">
  <a:themeElements>
    <a:clrScheme name="TROY_template_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OY_template_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OY_template_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Y_template_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Y_template_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Y_template_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Y_template_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Y_template_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Y_template_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72774D3D50247B0BC365333F61460" ma:contentTypeVersion="0" ma:contentTypeDescription="Create a new document." ma:contentTypeScope="" ma:versionID="f743d7be0ba6fe49b7ac617e6d9f0d1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98CB87-95FF-47E9-A113-1E455AE9E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1BB63-2336-4E59-9127-C440660C8F2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7CF5F61-8726-4414-A937-89A22DBC6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F005AC0-7705-43AB-A8F7-5B28BDB50905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11584</TotalTime>
  <Words>1132</Words>
  <Application>Microsoft Office PowerPoint</Application>
  <PresentationFormat>Apresentação na tela (4:3)</PresentationFormat>
  <Paragraphs>247</Paragraphs>
  <Slides>32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Wingdings</vt:lpstr>
      <vt:lpstr>TROY_template_US</vt:lpstr>
      <vt:lpstr>TROY GROUP Inc.</vt:lpstr>
      <vt:lpstr>TROY Products</vt:lpstr>
      <vt:lpstr>TROY GROUP Inc.</vt:lpstr>
      <vt:lpstr>TROY Products – Security printers</vt:lpstr>
      <vt:lpstr>TROY GROUP Inc.</vt:lpstr>
      <vt:lpstr>TROY Products – Font card</vt:lpstr>
      <vt:lpstr>TROY GROUP Inc.</vt:lpstr>
      <vt:lpstr>TROY Product – Digitizing </vt:lpstr>
      <vt:lpstr>TROY GROUP Inc.</vt:lpstr>
      <vt:lpstr>TROY Product – Toner </vt:lpstr>
      <vt:lpstr>TROY Product - Indelible Solution</vt:lpstr>
      <vt:lpstr>TROY Product – UV toner</vt:lpstr>
      <vt:lpstr>TROY Printers</vt:lpstr>
      <vt:lpstr>TROY GROUP Inc.</vt:lpstr>
      <vt:lpstr>TROY – MICR Printers – MICR Fonts</vt:lpstr>
      <vt:lpstr>TROY – MICR printers – Printer key lock</vt:lpstr>
      <vt:lpstr>TROY – MICR Printers – MICR toner sensing</vt:lpstr>
      <vt:lpstr>TROY – MICR Printers – TROYmark</vt:lpstr>
      <vt:lpstr>TROY – MICR Printers – Other features</vt:lpstr>
      <vt:lpstr>TROY GROUP Inc.</vt:lpstr>
      <vt:lpstr>TROY – DXi Printers – Pantograph</vt:lpstr>
      <vt:lpstr>TROY – Secure DXi printers – Printer key lock</vt:lpstr>
      <vt:lpstr>TROY GROUP Inc.</vt:lpstr>
      <vt:lpstr>TROY – Rx / DX upgrade kits</vt:lpstr>
      <vt:lpstr>TROY GROUP Inc.</vt:lpstr>
      <vt:lpstr>TROY SecureUV Printer.</vt:lpstr>
      <vt:lpstr>TROY SecurePro Jet</vt:lpstr>
      <vt:lpstr>TROY - TSPE</vt:lpstr>
      <vt:lpstr>TROY -  TSOM</vt:lpstr>
      <vt:lpstr>TROY -  TCWS</vt:lpstr>
      <vt:lpstr>TROY -  Secure CheckFlow</vt:lpstr>
      <vt:lpstr>TROY -  Check Printing</vt:lpstr>
    </vt:vector>
  </TitlesOfParts>
  <Company>Troy Group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Industries and applications</dc:title>
  <dc:creator>PFichet@troygroup.com</dc:creator>
  <cp:lastModifiedBy>Disney Garcia</cp:lastModifiedBy>
  <cp:revision>288</cp:revision>
  <cp:lastPrinted>2011-03-11T18:41:58Z</cp:lastPrinted>
  <dcterms:created xsi:type="dcterms:W3CDTF">2005-04-26T21:10:17Z</dcterms:created>
  <dcterms:modified xsi:type="dcterms:W3CDTF">2015-05-09T09:35:27Z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